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23"/>
  </p:notesMasterIdLst>
  <p:sldIdLst>
    <p:sldId id="256" r:id="rId5"/>
    <p:sldId id="283" r:id="rId6"/>
    <p:sldId id="320" r:id="rId7"/>
    <p:sldId id="862" r:id="rId8"/>
    <p:sldId id="258" r:id="rId9"/>
    <p:sldId id="257" r:id="rId10"/>
    <p:sldId id="310" r:id="rId11"/>
    <p:sldId id="273" r:id="rId12"/>
    <p:sldId id="860" r:id="rId13"/>
    <p:sldId id="314" r:id="rId14"/>
    <p:sldId id="306" r:id="rId15"/>
    <p:sldId id="863" r:id="rId16"/>
    <p:sldId id="856" r:id="rId17"/>
    <p:sldId id="861" r:id="rId18"/>
    <p:sldId id="866" r:id="rId19"/>
    <p:sldId id="865" r:id="rId20"/>
    <p:sldId id="284" r:id="rId21"/>
    <p:sldId id="278" r:id="rId22"/>
  </p:sldIdLst>
  <p:sldSz cx="9144000" cy="6858000" type="screen4x3"/>
  <p:notesSz cx="7104063" cy="10234613"/>
  <p:custDataLst>
    <p:tags r:id="rId24"/>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9" userDrawn="1">
          <p15:clr>
            <a:srgbClr val="A4A3A4"/>
          </p15:clr>
        </p15:guide>
        <p15:guide id="4" orient="horz" pos="2387" userDrawn="1">
          <p15:clr>
            <a:srgbClr val="A4A3A4"/>
          </p15:clr>
        </p15:guide>
        <p15:guide id="5" orient="horz" pos="1026" userDrawn="1">
          <p15:clr>
            <a:srgbClr val="A4A3A4"/>
          </p15:clr>
        </p15:guide>
        <p15:guide id="6" orient="horz" pos="3974" userDrawn="1">
          <p15:clr>
            <a:srgbClr val="A4A3A4"/>
          </p15:clr>
        </p15:guide>
        <p15:guide id="7" pos="5602" userDrawn="1">
          <p15:clr>
            <a:srgbClr val="A4A3A4"/>
          </p15:clr>
        </p15:guide>
        <p15:guide id="8" pos="158" userDrawn="1">
          <p15:clr>
            <a:srgbClr val="A4A3A4"/>
          </p15:clr>
        </p15:guide>
        <p15:guide id="9"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846B"/>
    <a:srgbClr val="598F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D230F3-CF80-4859-8CE7-A43EE81993B5}">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58" autoAdjust="0"/>
    <p:restoredTop sz="92542" autoAdjust="0"/>
  </p:normalViewPr>
  <p:slideViewPr>
    <p:cSldViewPr showGuides="1">
      <p:cViewPr varScale="1">
        <p:scale>
          <a:sx n="80" d="100"/>
          <a:sy n="80" d="100"/>
        </p:scale>
        <p:origin x="1123" y="48"/>
      </p:cViewPr>
      <p:guideLst>
        <p:guide orient="horz" pos="799"/>
        <p:guide orient="horz" pos="2387"/>
        <p:guide orient="horz" pos="1026"/>
        <p:guide orient="horz" pos="3974"/>
        <p:guide pos="5602"/>
        <p:guide pos="158"/>
        <p:guide pos="2880"/>
      </p:guideLst>
    </p:cSldViewPr>
  </p:slideViewPr>
  <p:notesTextViewPr>
    <p:cViewPr>
      <p:scale>
        <a:sx n="100" d="100"/>
        <a:sy n="100" d="100"/>
      </p:scale>
      <p:origin x="0" y="0"/>
    </p:cViewPr>
  </p:notesTextViewPr>
  <p:sorterViewPr>
    <p:cViewPr>
      <p:scale>
        <a:sx n="125" d="100"/>
        <a:sy n="125" d="100"/>
      </p:scale>
      <p:origin x="0" y="-615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de-DE"/>
          </a:p>
        </p:txBody>
      </p:sp>
      <p:sp>
        <p:nvSpPr>
          <p:cNvPr id="3" name="Datumsplatzhalter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188F08E0-311A-40C3-B295-F80AAF30ABFC}" type="datetimeFigureOut">
              <a:rPr lang="de-DE" smtClean="0"/>
              <a:pPr/>
              <a:t>09.05.2022</a:t>
            </a:fld>
            <a:endParaRPr lang="de-DE"/>
          </a:p>
        </p:txBody>
      </p:sp>
      <p:sp>
        <p:nvSpPr>
          <p:cNvPr id="4" name="Folienbildplatzhalter 3"/>
          <p:cNvSpPr>
            <a:spLocks noGrp="1" noRot="1" noChangeAspect="1"/>
          </p:cNvSpPr>
          <p:nvPr>
            <p:ph type="sldImg" idx="2"/>
          </p:nvPr>
        </p:nvSpPr>
        <p:spPr>
          <a:xfrm>
            <a:off x="995363" y="768350"/>
            <a:ext cx="5113337" cy="3836988"/>
          </a:xfrm>
          <a:prstGeom prst="rect">
            <a:avLst/>
          </a:prstGeom>
          <a:noFill/>
          <a:ln w="12700">
            <a:solidFill>
              <a:prstClr val="black"/>
            </a:solidFill>
          </a:ln>
        </p:spPr>
        <p:txBody>
          <a:bodyPr vert="horz" lIns="99075" tIns="49538" rIns="99075" bIns="49538" rtlCol="0" anchor="ctr"/>
          <a:lstStyle/>
          <a:p>
            <a:endParaRPr lang="de-DE"/>
          </a:p>
        </p:txBody>
      </p:sp>
      <p:sp>
        <p:nvSpPr>
          <p:cNvPr id="5" name="Notizenplatzhalter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de-DE"/>
          </a:p>
        </p:txBody>
      </p:sp>
      <p:sp>
        <p:nvSpPr>
          <p:cNvPr id="7" name="Foliennummernplatzhalter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E7F37B36-256F-44A3-8EB0-0E1FC5470CC3}"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Layout (Standardlayout): Titelfolie</a:t>
            </a:r>
          </a:p>
        </p:txBody>
      </p:sp>
      <p:sp>
        <p:nvSpPr>
          <p:cNvPr id="4" name="Foliennummernplatzhalter 3"/>
          <p:cNvSpPr>
            <a:spLocks noGrp="1"/>
          </p:cNvSpPr>
          <p:nvPr>
            <p:ph type="sldNum" sz="quarter" idx="10"/>
          </p:nvPr>
        </p:nvSpPr>
        <p:spPr/>
        <p:txBody>
          <a:bodyPr/>
          <a:lstStyle/>
          <a:p>
            <a:fld id="{E7F37B36-256F-44A3-8EB0-0E1FC5470CC3}" type="slidenum">
              <a:rPr lang="de-DE" smtClean="0"/>
              <a:pPr/>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Layout (Benutzerdefiniertes Layout): Titel und Inhalt + drei Bilder schmal</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37B36-256F-44A3-8EB0-0E1FC5470CC3}" type="slidenum">
              <a:rPr kumimoji="0" lang="de-D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2609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Grafik</a:t>
            </a:r>
            <a:r>
              <a:rPr lang="de-DE" baseline="0" dirty="0"/>
              <a:t> einsetzen, bzw. Austauschen:</a:t>
            </a:r>
          </a:p>
          <a:p>
            <a:r>
              <a:rPr lang="de-DE" dirty="0"/>
              <a:t>Nach dem Einfügen einer neuen Grafik muss diese in den Hintergrund gesetzt,</a:t>
            </a:r>
          </a:p>
          <a:p>
            <a:r>
              <a:rPr lang="de-DE" dirty="0"/>
              <a:t>z.B. durch einen Rechtsklick auf die Grafik und dann im Kontextmenü „in den Hintergrund” --&gt; „in den Hintergrund” wählen.</a:t>
            </a:r>
          </a:p>
          <a:p>
            <a:endParaRPr lang="de-DE" dirty="0"/>
          </a:p>
          <a:p>
            <a:r>
              <a:rPr lang="de-DE" dirty="0"/>
              <a:t>Layout (Benutzerdefiniertes Layout): Titelfolie</a:t>
            </a:r>
            <a:r>
              <a:rPr lang="de-DE" baseline="0" dirty="0"/>
              <a:t> Bild</a:t>
            </a:r>
            <a:endParaRPr lang="de-DE" dirty="0"/>
          </a:p>
        </p:txBody>
      </p:sp>
      <p:sp>
        <p:nvSpPr>
          <p:cNvPr id="4" name="Foliennummernplatzhalter 3"/>
          <p:cNvSpPr>
            <a:spLocks noGrp="1"/>
          </p:cNvSpPr>
          <p:nvPr>
            <p:ph type="sldNum" sz="quarter" idx="10"/>
          </p:nvPr>
        </p:nvSpPr>
        <p:spPr/>
        <p:txBody>
          <a:bodyPr/>
          <a:lstStyle/>
          <a:p>
            <a:fld id="{E7F37B36-256F-44A3-8EB0-0E1FC5470CC3}" type="slidenum">
              <a:rPr lang="de-DE" smtClean="0"/>
              <a:pPr/>
              <a:t>17</a:t>
            </a:fld>
            <a:endParaRPr lang="de-DE"/>
          </a:p>
        </p:txBody>
      </p:sp>
    </p:spTree>
    <p:extLst>
      <p:ext uri="{BB962C8B-B14F-4D97-AF65-F5344CB8AC3E}">
        <p14:creationId xmlns:p14="http://schemas.microsoft.com/office/powerpoint/2010/main" val="3240844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990752">
              <a:defRPr/>
            </a:pPr>
            <a:r>
              <a:rPr lang="de-DE" dirty="0"/>
              <a:t>Layout (Benutzerdefiniertes Layout): Abschlussfolie</a:t>
            </a:r>
          </a:p>
        </p:txBody>
      </p:sp>
      <p:sp>
        <p:nvSpPr>
          <p:cNvPr id="4" name="Foliennummernplatzhalter 3"/>
          <p:cNvSpPr>
            <a:spLocks noGrp="1"/>
          </p:cNvSpPr>
          <p:nvPr>
            <p:ph type="sldNum" sz="quarter" idx="10"/>
          </p:nvPr>
        </p:nvSpPr>
        <p:spPr/>
        <p:txBody>
          <a:bodyPr/>
          <a:lstStyle/>
          <a:p>
            <a:fld id="{E7F37B36-256F-44A3-8EB0-0E1FC5470CC3}" type="slidenum">
              <a:rPr lang="de-DE" smtClean="0"/>
              <a:pPr/>
              <a:t>18</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Gliederungspunkte werden durch erhöhen/verringern</a:t>
            </a:r>
            <a:r>
              <a:rPr lang="de-DE" baseline="0" dirty="0"/>
              <a:t> des Listenebene erzeugt/formatiert (Listenebene 2-5)</a:t>
            </a:r>
          </a:p>
          <a:p>
            <a:pPr defTabSz="990752">
              <a:defRPr/>
            </a:pPr>
            <a:r>
              <a:rPr lang="de-DE" dirty="0"/>
              <a:t>Nummerierungen werden durch erhöhen/verringern</a:t>
            </a:r>
            <a:r>
              <a:rPr lang="de-DE" baseline="0" dirty="0"/>
              <a:t> des Listenebene erzeugt/formatiert (Listenebene 6-9)</a:t>
            </a:r>
            <a:endParaRPr lang="de-DE" dirty="0"/>
          </a:p>
          <a:p>
            <a:pPr defTabSz="990752">
              <a:defRPr/>
            </a:pPr>
            <a:r>
              <a:rPr lang="de-DE" baseline="0" dirty="0">
                <a:sym typeface="Wingdings" pitchFamily="2" charset="2"/>
              </a:rPr>
              <a:t> </a:t>
            </a:r>
            <a:r>
              <a:rPr lang="de-DE" baseline="0" dirty="0"/>
              <a:t>Bitte Gliederungen und/oder Nummerierungen </a:t>
            </a:r>
            <a:r>
              <a:rPr lang="de-DE" b="1" baseline="0" dirty="0">
                <a:solidFill>
                  <a:schemeClr val="accent3"/>
                </a:solidFill>
              </a:rPr>
              <a:t>NICHT</a:t>
            </a:r>
            <a:r>
              <a:rPr lang="de-DE" baseline="0" dirty="0"/>
              <a:t> über die Schaltfläche „Gliederungen“ oder „Nummerierungen“ erstellen</a:t>
            </a:r>
          </a:p>
          <a:p>
            <a:pPr defTabSz="990752">
              <a:defRPr/>
            </a:pPr>
            <a:endParaRPr lang="de-DE" dirty="0"/>
          </a:p>
          <a:p>
            <a:pPr defTabSz="990752">
              <a:defRPr/>
            </a:pPr>
            <a:r>
              <a:rPr lang="de-DE" dirty="0"/>
              <a:t>Layout (Standardlayout): Titel und Inhalt</a:t>
            </a:r>
          </a:p>
        </p:txBody>
      </p:sp>
      <p:sp>
        <p:nvSpPr>
          <p:cNvPr id="4" name="Foliennummernplatzhalter 3"/>
          <p:cNvSpPr>
            <a:spLocks noGrp="1"/>
          </p:cNvSpPr>
          <p:nvPr>
            <p:ph type="sldNum" sz="quarter" idx="10"/>
          </p:nvPr>
        </p:nvSpPr>
        <p:spPr/>
        <p:txBody>
          <a:bodyPr/>
          <a:lstStyle/>
          <a:p>
            <a:fld id="{E7F37B36-256F-44A3-8EB0-0E1FC5470CC3}" type="slidenum">
              <a:rPr lang="de-DE" smtClean="0"/>
              <a:pPr/>
              <a:t>2</a:t>
            </a:fld>
            <a:endParaRPr lang="de-DE"/>
          </a:p>
        </p:txBody>
      </p:sp>
    </p:spTree>
    <p:extLst>
      <p:ext uri="{BB962C8B-B14F-4D97-AF65-F5344CB8AC3E}">
        <p14:creationId xmlns:p14="http://schemas.microsoft.com/office/powerpoint/2010/main" val="1920705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37B36-256F-44A3-8EB0-0E1FC5470CC3}" type="slidenum">
              <a:rPr kumimoji="0" lang="de-D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5877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Layout (Benutzerdefiniertes Layout): Titel und Inhalt + drei Bilder schmal</a:t>
            </a:r>
          </a:p>
        </p:txBody>
      </p:sp>
      <p:sp>
        <p:nvSpPr>
          <p:cNvPr id="4" name="Foliennummernplatzhalter 3"/>
          <p:cNvSpPr>
            <a:spLocks noGrp="1"/>
          </p:cNvSpPr>
          <p:nvPr>
            <p:ph type="sldNum" sz="quarter" idx="10"/>
          </p:nvPr>
        </p:nvSpPr>
        <p:spPr/>
        <p:txBody>
          <a:bodyPr/>
          <a:lstStyle/>
          <a:p>
            <a:fld id="{E7F37B36-256F-44A3-8EB0-0E1FC5470CC3}" type="slidenum">
              <a:rPr lang="de-DE" smtClean="0"/>
              <a:pPr/>
              <a:t>8</a:t>
            </a:fld>
            <a:endParaRPr lang="de-DE" dirty="0"/>
          </a:p>
        </p:txBody>
      </p:sp>
    </p:spTree>
    <p:extLst>
      <p:ext uri="{BB962C8B-B14F-4D97-AF65-F5344CB8AC3E}">
        <p14:creationId xmlns:p14="http://schemas.microsoft.com/office/powerpoint/2010/main" val="1328489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Layout (Benutzerdefiniertes Layout): Titel und Inhalt + drei Bilder schmal</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37B36-256F-44A3-8EB0-0E1FC5470CC3}" type="slidenum">
              <a:rPr kumimoji="0" lang="de-D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6853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Gliederungspunkte werden durch erhöhen/verringern</a:t>
            </a:r>
            <a:r>
              <a:rPr lang="de-DE" baseline="0" dirty="0"/>
              <a:t> des Listenebene erzeugt/formatiert (Listenebene 2-5)</a:t>
            </a:r>
          </a:p>
          <a:p>
            <a:pPr defTabSz="990752">
              <a:defRPr/>
            </a:pPr>
            <a:r>
              <a:rPr lang="de-DE" dirty="0"/>
              <a:t>Nummerierungen werden durch erhöhen/verringern</a:t>
            </a:r>
            <a:r>
              <a:rPr lang="de-DE" baseline="0" dirty="0"/>
              <a:t> des Listenebene erzeugt/formatiert (Listenebene 6-9)</a:t>
            </a:r>
            <a:endParaRPr lang="de-DE" dirty="0"/>
          </a:p>
          <a:p>
            <a:pPr defTabSz="990752">
              <a:defRPr/>
            </a:pPr>
            <a:r>
              <a:rPr lang="de-DE" baseline="0" dirty="0">
                <a:sym typeface="Wingdings" pitchFamily="2" charset="2"/>
              </a:rPr>
              <a:t> </a:t>
            </a:r>
            <a:r>
              <a:rPr lang="de-DE" baseline="0" dirty="0"/>
              <a:t>Bitte Gliederungen und/oder Nummerierungen </a:t>
            </a:r>
            <a:r>
              <a:rPr lang="de-DE" b="1" baseline="0" dirty="0">
                <a:solidFill>
                  <a:schemeClr val="accent3"/>
                </a:solidFill>
              </a:rPr>
              <a:t>NICHT</a:t>
            </a:r>
            <a:r>
              <a:rPr lang="de-DE" baseline="0" dirty="0"/>
              <a:t> über die Schaltfläche „Gliederungen“ oder „Nummerierungen“ erstellen</a:t>
            </a:r>
          </a:p>
          <a:p>
            <a:pPr defTabSz="990752">
              <a:defRPr/>
            </a:pPr>
            <a:endParaRPr lang="de-DE" dirty="0"/>
          </a:p>
          <a:p>
            <a:pPr defTabSz="990752">
              <a:defRPr/>
            </a:pPr>
            <a:r>
              <a:rPr lang="de-DE" dirty="0"/>
              <a:t>Layout (Standardlayout): Titel und Inhalt</a:t>
            </a:r>
          </a:p>
        </p:txBody>
      </p:sp>
      <p:sp>
        <p:nvSpPr>
          <p:cNvPr id="4" name="Foliennummernplatzhalter 3"/>
          <p:cNvSpPr>
            <a:spLocks noGrp="1"/>
          </p:cNvSpPr>
          <p:nvPr>
            <p:ph type="sldNum" sz="quarter" idx="10"/>
          </p:nvPr>
        </p:nvSpPr>
        <p:spPr/>
        <p:txBody>
          <a:bodyPr/>
          <a:lstStyle/>
          <a:p>
            <a:fld id="{E7F37B36-256F-44A3-8EB0-0E1FC5470CC3}" type="slidenum">
              <a:rPr lang="de-DE" smtClean="0"/>
              <a:pPr/>
              <a:t>10</a:t>
            </a:fld>
            <a:endParaRPr lang="de-DE"/>
          </a:p>
        </p:txBody>
      </p:sp>
    </p:spTree>
    <p:extLst>
      <p:ext uri="{BB962C8B-B14F-4D97-AF65-F5344CB8AC3E}">
        <p14:creationId xmlns:p14="http://schemas.microsoft.com/office/powerpoint/2010/main" val="871816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Gliederungspunkte werden durch erhöhen/verringern</a:t>
            </a:r>
            <a:r>
              <a:rPr lang="de-DE" baseline="0" dirty="0"/>
              <a:t> des Listenebene erzeugt/formatiert (Listenebene 2-5)</a:t>
            </a:r>
          </a:p>
          <a:p>
            <a:pPr defTabSz="990752">
              <a:defRPr/>
            </a:pPr>
            <a:r>
              <a:rPr lang="de-DE" dirty="0"/>
              <a:t>Nummerierungen werden durch erhöhen/verringern</a:t>
            </a:r>
            <a:r>
              <a:rPr lang="de-DE" baseline="0" dirty="0"/>
              <a:t> des Listenebene erzeugt/formatiert (Listenebene 6-9)</a:t>
            </a:r>
            <a:endParaRPr lang="de-DE" dirty="0"/>
          </a:p>
          <a:p>
            <a:pPr defTabSz="990752">
              <a:defRPr/>
            </a:pPr>
            <a:r>
              <a:rPr lang="de-DE" baseline="0" dirty="0">
                <a:sym typeface="Wingdings" pitchFamily="2" charset="2"/>
              </a:rPr>
              <a:t> </a:t>
            </a:r>
            <a:r>
              <a:rPr lang="de-DE" baseline="0" dirty="0"/>
              <a:t>Bitte Gliederungen und/oder Nummerierungen </a:t>
            </a:r>
            <a:r>
              <a:rPr lang="de-DE" b="1" baseline="0" dirty="0">
                <a:solidFill>
                  <a:schemeClr val="accent3"/>
                </a:solidFill>
              </a:rPr>
              <a:t>NICHT</a:t>
            </a:r>
            <a:r>
              <a:rPr lang="de-DE" baseline="0" dirty="0"/>
              <a:t> über die Schaltfläche „Gliederungen“ oder „Nummerierungen“ erstellen</a:t>
            </a:r>
          </a:p>
          <a:p>
            <a:pPr defTabSz="990752">
              <a:defRPr/>
            </a:pPr>
            <a:endParaRPr lang="de-DE" dirty="0"/>
          </a:p>
          <a:p>
            <a:pPr defTabSz="990752">
              <a:defRPr/>
            </a:pPr>
            <a:r>
              <a:rPr lang="de-DE" dirty="0"/>
              <a:t>Layout (Standardlayout): Titel und Inhalt</a:t>
            </a:r>
          </a:p>
        </p:txBody>
      </p:sp>
      <p:sp>
        <p:nvSpPr>
          <p:cNvPr id="4" name="Foliennummernplatzhalter 3"/>
          <p:cNvSpPr>
            <a:spLocks noGrp="1"/>
          </p:cNvSpPr>
          <p:nvPr>
            <p:ph type="sldNum" sz="quarter" idx="10"/>
          </p:nvPr>
        </p:nvSpPr>
        <p:spPr/>
        <p:txBody>
          <a:bodyPr/>
          <a:lstStyle/>
          <a:p>
            <a:fld id="{E7F37B36-256F-44A3-8EB0-0E1FC5470CC3}" type="slidenum">
              <a:rPr lang="de-DE" smtClean="0"/>
              <a:pPr/>
              <a:t>11</a:t>
            </a:fld>
            <a:endParaRPr lang="de-DE"/>
          </a:p>
        </p:txBody>
      </p:sp>
    </p:spTree>
    <p:extLst>
      <p:ext uri="{BB962C8B-B14F-4D97-AF65-F5344CB8AC3E}">
        <p14:creationId xmlns:p14="http://schemas.microsoft.com/office/powerpoint/2010/main" val="616086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Gliederungspunkte werden durch erhöhen/verringern</a:t>
            </a:r>
            <a:r>
              <a:rPr lang="de-DE" baseline="0" dirty="0"/>
              <a:t> des Listenebene erzeugt/formatiert (Listenebene 2-5)</a:t>
            </a:r>
          </a:p>
          <a:p>
            <a:pPr defTabSz="990752">
              <a:defRPr/>
            </a:pPr>
            <a:r>
              <a:rPr lang="de-DE" dirty="0"/>
              <a:t>Nummerierungen werden durch erhöhen/verringern</a:t>
            </a:r>
            <a:r>
              <a:rPr lang="de-DE" baseline="0" dirty="0"/>
              <a:t> des Listenebene erzeugt/formatiert (Listenebene 6-9)</a:t>
            </a:r>
            <a:endParaRPr lang="de-DE" dirty="0"/>
          </a:p>
          <a:p>
            <a:pPr defTabSz="990752">
              <a:defRPr/>
            </a:pPr>
            <a:r>
              <a:rPr lang="de-DE" baseline="0" dirty="0">
                <a:sym typeface="Wingdings" pitchFamily="2" charset="2"/>
              </a:rPr>
              <a:t> </a:t>
            </a:r>
            <a:r>
              <a:rPr lang="de-DE" baseline="0" dirty="0"/>
              <a:t>Bitte Gliederungen und/oder Nummerierungen </a:t>
            </a:r>
            <a:r>
              <a:rPr lang="de-DE" b="1" baseline="0" dirty="0">
                <a:solidFill>
                  <a:schemeClr val="accent3"/>
                </a:solidFill>
              </a:rPr>
              <a:t>NICHT</a:t>
            </a:r>
            <a:r>
              <a:rPr lang="de-DE" baseline="0" dirty="0"/>
              <a:t> über die Schaltfläche „Gliederungen“ oder „Nummerierungen“ erstellen</a:t>
            </a:r>
          </a:p>
          <a:p>
            <a:pPr defTabSz="990752">
              <a:defRPr/>
            </a:pPr>
            <a:endParaRPr lang="de-DE" dirty="0"/>
          </a:p>
          <a:p>
            <a:pPr defTabSz="990752">
              <a:defRPr/>
            </a:pPr>
            <a:r>
              <a:rPr lang="de-DE" dirty="0"/>
              <a:t>Layout (Standardlayout): Titel und Inhalt</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37B36-256F-44A3-8EB0-0E1FC5470CC3}" type="slidenum">
              <a:rPr kumimoji="0" lang="de-D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5305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Gliederungspunkte werden durch erhöhen/verringern</a:t>
            </a:r>
            <a:r>
              <a:rPr lang="de-DE" baseline="0" dirty="0"/>
              <a:t> des Listenebene erzeugt/formatiert (Listenebene 2-5)</a:t>
            </a:r>
          </a:p>
          <a:p>
            <a:pPr defTabSz="990752">
              <a:defRPr/>
            </a:pPr>
            <a:r>
              <a:rPr lang="de-DE" dirty="0"/>
              <a:t>Nummerierungen werden durch erhöhen/verringern</a:t>
            </a:r>
            <a:r>
              <a:rPr lang="de-DE" baseline="0" dirty="0"/>
              <a:t> des Listenebene erzeugt/formatiert (Listenebene 6-9)</a:t>
            </a:r>
            <a:endParaRPr lang="de-DE" dirty="0"/>
          </a:p>
          <a:p>
            <a:pPr defTabSz="990752">
              <a:defRPr/>
            </a:pPr>
            <a:r>
              <a:rPr lang="de-DE" baseline="0" dirty="0">
                <a:sym typeface="Wingdings" pitchFamily="2" charset="2"/>
              </a:rPr>
              <a:t> </a:t>
            </a:r>
            <a:r>
              <a:rPr lang="de-DE" baseline="0" dirty="0"/>
              <a:t>Bitte Gliederungen und/oder Nummerierungen </a:t>
            </a:r>
            <a:r>
              <a:rPr lang="de-DE" b="1" baseline="0" dirty="0">
                <a:solidFill>
                  <a:schemeClr val="accent3"/>
                </a:solidFill>
              </a:rPr>
              <a:t>NICHT</a:t>
            </a:r>
            <a:r>
              <a:rPr lang="de-DE" baseline="0" dirty="0"/>
              <a:t> über die Schaltfläche „Gliederungen“ oder „Nummerierungen“ erstellen</a:t>
            </a:r>
          </a:p>
          <a:p>
            <a:pPr defTabSz="990752">
              <a:defRPr/>
            </a:pPr>
            <a:endParaRPr lang="de-DE" dirty="0"/>
          </a:p>
          <a:p>
            <a:pPr defTabSz="990752">
              <a:defRPr/>
            </a:pPr>
            <a:r>
              <a:rPr lang="de-DE" dirty="0"/>
              <a:t>Layout (Standardlayout): Titel und Inhalt</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37B36-256F-44A3-8EB0-0E1FC5470CC3}" type="slidenum">
              <a:rPr kumimoji="0" lang="de-D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99699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ie Text">
    <p:spTree>
      <p:nvGrpSpPr>
        <p:cNvPr id="1" name=""/>
        <p:cNvGrpSpPr/>
        <p:nvPr/>
      </p:nvGrpSpPr>
      <p:grpSpPr>
        <a:xfrm>
          <a:off x="0" y="0"/>
          <a:ext cx="0" cy="0"/>
          <a:chOff x="0" y="0"/>
          <a:chExt cx="0" cy="0"/>
        </a:xfrm>
      </p:grpSpPr>
      <p:sp>
        <p:nvSpPr>
          <p:cNvPr id="2" name="Title 1"/>
          <p:cNvSpPr>
            <a:spLocks noGrp="1"/>
          </p:cNvSpPr>
          <p:nvPr>
            <p:ph type="ctrTitle"/>
          </p:nvPr>
        </p:nvSpPr>
        <p:spPr>
          <a:xfrm>
            <a:off x="457200" y="809135"/>
            <a:ext cx="6101509" cy="2133603"/>
          </a:xfrm>
        </p:spPr>
        <p:txBody>
          <a:bodyPr anchor="b">
            <a:noAutofit/>
          </a:bodyPr>
          <a:lstStyle>
            <a:lvl1pPr>
              <a:lnSpc>
                <a:spcPct val="90000"/>
              </a:lnSpc>
              <a:defRPr sz="5200" cap="none" normalizeH="0" baseline="0"/>
            </a:lvl1pPr>
          </a:lstStyle>
          <a:p>
            <a:r>
              <a:rPr lang="de-DE"/>
              <a:t>Mastertitelformat bearbeiten</a:t>
            </a:r>
            <a:endParaRPr lang="en-US" dirty="0"/>
          </a:p>
        </p:txBody>
      </p:sp>
      <p:sp>
        <p:nvSpPr>
          <p:cNvPr id="3" name="Subtitle 2"/>
          <p:cNvSpPr>
            <a:spLocks noGrp="1"/>
          </p:cNvSpPr>
          <p:nvPr>
            <p:ph type="subTitle" idx="1"/>
          </p:nvPr>
        </p:nvSpPr>
        <p:spPr>
          <a:xfrm>
            <a:off x="457200" y="2948784"/>
            <a:ext cx="6101509" cy="1752600"/>
          </a:xfrm>
        </p:spPr>
        <p:txBody>
          <a:bodyPr lIns="0" tIns="0" rIns="0" bIns="0"/>
          <a:lstStyle>
            <a:lvl1pPr marL="0" indent="0" algn="l">
              <a:buNone/>
              <a:defRPr>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pic>
        <p:nvPicPr>
          <p:cNvPr id="9" name="Bild 8" descr="weisstorch_final_ManfredDelpho_grusskarte_rz.ps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331" y="3673580"/>
            <a:ext cx="4342299" cy="3283812"/>
          </a:xfrm>
          <a:prstGeom prst="rect">
            <a:avLst/>
          </a:prstGeom>
        </p:spPr>
      </p:pic>
      <p:pic>
        <p:nvPicPr>
          <p:cNvPr id="5" name="Grafik 4">
            <a:extLst>
              <a:ext uri="{FF2B5EF4-FFF2-40B4-BE49-F238E27FC236}">
                <a16:creationId xmlns:a16="http://schemas.microsoft.com/office/drawing/2014/main" id="{598E7D30-291C-41A6-8311-0720F726093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77087" y="0"/>
            <a:ext cx="2029968" cy="1921764"/>
          </a:xfrm>
          <a:prstGeom prst="rect">
            <a:avLst/>
          </a:prstGeom>
        </p:spPr>
      </p:pic>
    </p:spTree>
    <p:extLst>
      <p:ext uri="{BB962C8B-B14F-4D97-AF65-F5344CB8AC3E}">
        <p14:creationId xmlns:p14="http://schemas.microsoft.com/office/powerpoint/2010/main" val="1891539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Bilder - Lichtgrau">
    <p:spTree>
      <p:nvGrpSpPr>
        <p:cNvPr id="1" name=""/>
        <p:cNvGrpSpPr/>
        <p:nvPr/>
      </p:nvGrpSpPr>
      <p:grpSpPr>
        <a:xfrm>
          <a:off x="0" y="0"/>
          <a:ext cx="0" cy="0"/>
          <a:chOff x="0" y="0"/>
          <a:chExt cx="0" cy="0"/>
        </a:xfrm>
      </p:grpSpPr>
      <p:sp>
        <p:nvSpPr>
          <p:cNvPr id="10" name="Rechteck 9"/>
          <p:cNvSpPr/>
          <p:nvPr/>
        </p:nvSpPr>
        <p:spPr>
          <a:xfrm>
            <a:off x="0" y="1439862"/>
            <a:ext cx="9144000" cy="504420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a:p>
        </p:txBody>
      </p:sp>
      <p:sp>
        <p:nvSpPr>
          <p:cNvPr id="4" name="Date Placeholder 3"/>
          <p:cNvSpPr>
            <a:spLocks noGrp="1"/>
          </p:cNvSpPr>
          <p:nvPr>
            <p:ph type="dt" sz="half" idx="10"/>
          </p:nvPr>
        </p:nvSpPr>
        <p:spPr/>
        <p:txBody>
          <a:bodyPr/>
          <a:lstStyle/>
          <a:p>
            <a:fld id="{BCA6BBD9-88F3-413C-9FD6-302034F4B9F8}" type="datetime2">
              <a:rPr lang="de-DE" smtClean="0"/>
              <a:pPr/>
              <a:t>Montag, 9. Mai 2022</a:t>
            </a:fld>
            <a:endParaRPr lang="de-DE" dirty="0"/>
          </a:p>
        </p:txBody>
      </p:sp>
      <p:sp>
        <p:nvSpPr>
          <p:cNvPr id="5" name="Footer Placeholder 4"/>
          <p:cNvSpPr>
            <a:spLocks noGrp="1"/>
          </p:cNvSpPr>
          <p:nvPr>
            <p:ph type="ftr" sz="quarter" idx="11"/>
          </p:nvPr>
        </p:nvSpPr>
        <p:spPr/>
        <p:txBody>
          <a:bodyPr/>
          <a:lstStyle>
            <a:lvl1pPr algn="l">
              <a:defRPr/>
            </a:lvl1pPr>
          </a:lstStyle>
          <a:p>
            <a:r>
              <a:rPr lang="de-DE"/>
              <a:t>PowerPoint Vorlage  -  Ver.  1.0.0</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p:nvCxnSpPr>
        <p:spPr>
          <a:xfrm>
            <a:off x="0" y="6484069"/>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Bildplatzhalter 13"/>
          <p:cNvSpPr>
            <a:spLocks noGrp="1"/>
          </p:cNvSpPr>
          <p:nvPr>
            <p:ph type="pic" sz="quarter" idx="13"/>
          </p:nvPr>
        </p:nvSpPr>
        <p:spPr>
          <a:xfrm>
            <a:off x="462899" y="1439863"/>
            <a:ext cx="1888220" cy="1560512"/>
          </a:xfrm>
        </p:spPr>
        <p:txBody>
          <a:bodyPr/>
          <a:lstStyle/>
          <a:p>
            <a:r>
              <a:rPr lang="de-DE"/>
              <a:t>Bild durch Klicken auf Symbol hinzufügen</a:t>
            </a:r>
          </a:p>
        </p:txBody>
      </p:sp>
      <p:sp>
        <p:nvSpPr>
          <p:cNvPr id="15" name="Bildplatzhalter 13"/>
          <p:cNvSpPr>
            <a:spLocks noGrp="1"/>
          </p:cNvSpPr>
          <p:nvPr>
            <p:ph type="pic" sz="quarter" idx="14"/>
          </p:nvPr>
        </p:nvSpPr>
        <p:spPr>
          <a:xfrm>
            <a:off x="2574793" y="1439863"/>
            <a:ext cx="1888220" cy="1560512"/>
          </a:xfrm>
        </p:spPr>
        <p:txBody>
          <a:bodyPr/>
          <a:lstStyle/>
          <a:p>
            <a:r>
              <a:rPr lang="de-DE"/>
              <a:t>Bild durch Klicken auf Symbol hinzufügen</a:t>
            </a:r>
          </a:p>
        </p:txBody>
      </p:sp>
      <p:sp>
        <p:nvSpPr>
          <p:cNvPr id="16" name="Bildplatzhalter 13"/>
          <p:cNvSpPr>
            <a:spLocks noGrp="1"/>
          </p:cNvSpPr>
          <p:nvPr>
            <p:ph type="pic" sz="quarter" idx="15"/>
          </p:nvPr>
        </p:nvSpPr>
        <p:spPr>
          <a:xfrm>
            <a:off x="4686687" y="1439862"/>
            <a:ext cx="1888220" cy="1560512"/>
          </a:xfrm>
        </p:spPr>
        <p:txBody>
          <a:bodyPr/>
          <a:lstStyle/>
          <a:p>
            <a:r>
              <a:rPr lang="de-DE"/>
              <a:t>Bild durch Klicken auf Symbol hinzufügen</a:t>
            </a:r>
          </a:p>
        </p:txBody>
      </p:sp>
      <p:sp>
        <p:nvSpPr>
          <p:cNvPr id="17" name="Bildplatzhalter 13"/>
          <p:cNvSpPr>
            <a:spLocks noGrp="1"/>
          </p:cNvSpPr>
          <p:nvPr>
            <p:ph type="pic" sz="quarter" idx="16"/>
          </p:nvPr>
        </p:nvSpPr>
        <p:spPr>
          <a:xfrm>
            <a:off x="6798580" y="1439862"/>
            <a:ext cx="1888220" cy="1560512"/>
          </a:xfrm>
        </p:spPr>
        <p:txBody>
          <a:bodyPr/>
          <a:lstStyle/>
          <a:p>
            <a:r>
              <a:rPr lang="de-DE"/>
              <a:t>Bild durch Klicken auf Symbol hinzufügen</a:t>
            </a:r>
            <a:endParaRPr lang="de-DE" dirty="0"/>
          </a:p>
        </p:txBody>
      </p:sp>
      <p:sp>
        <p:nvSpPr>
          <p:cNvPr id="19" name="Textplatzhalter 18"/>
          <p:cNvSpPr>
            <a:spLocks noGrp="1"/>
          </p:cNvSpPr>
          <p:nvPr>
            <p:ph type="body" sz="quarter" idx="17"/>
          </p:nvPr>
        </p:nvSpPr>
        <p:spPr>
          <a:xfrm>
            <a:off x="457199" y="3097213"/>
            <a:ext cx="1893919" cy="3132843"/>
          </a:xfrm>
        </p:spPr>
        <p:txBody>
          <a:bodyPr/>
          <a:lstStyle>
            <a:lvl1pPr indent="0" algn="l">
              <a:buFontTx/>
              <a:buNone/>
              <a:defRPr sz="1600" kern="0"/>
            </a:lvl1pPr>
            <a:lvl2pPr marL="0" indent="0" algn="l">
              <a:buFontTx/>
              <a:buNone/>
              <a:defRPr sz="1600" kern="0"/>
            </a:lvl2pPr>
            <a:lvl3pPr marL="184150" indent="0" algn="l">
              <a:buFontTx/>
              <a:buNone/>
              <a:defRPr sz="1600" kern="0"/>
            </a:lvl3pPr>
            <a:lvl4pPr marL="358775" indent="0" algn="l">
              <a:buFontTx/>
              <a:buNone/>
              <a:defRPr sz="1600" kern="0"/>
            </a:lvl4pPr>
            <a:lvl5pPr marL="581025" indent="0" algn="l">
              <a:buFontTx/>
              <a:buNone/>
              <a:defRPr sz="16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0" name="Textplatzhalter 18"/>
          <p:cNvSpPr>
            <a:spLocks noGrp="1"/>
          </p:cNvSpPr>
          <p:nvPr>
            <p:ph type="body" sz="quarter" idx="18"/>
          </p:nvPr>
        </p:nvSpPr>
        <p:spPr>
          <a:xfrm>
            <a:off x="2574794" y="3097213"/>
            <a:ext cx="1888220" cy="3132843"/>
          </a:xfrm>
        </p:spPr>
        <p:txBody>
          <a:bodyPr/>
          <a:lstStyle>
            <a:lvl1pPr indent="0" algn="l">
              <a:buFontTx/>
              <a:buNone/>
              <a:defRPr sz="1600" kern="0"/>
            </a:lvl1pPr>
            <a:lvl2pPr marL="0" indent="0" algn="l">
              <a:buFontTx/>
              <a:buNone/>
              <a:defRPr sz="1600" kern="0"/>
            </a:lvl2pPr>
            <a:lvl3pPr marL="184150" indent="0" algn="l">
              <a:buFontTx/>
              <a:buNone/>
              <a:defRPr sz="1600" kern="0"/>
            </a:lvl3pPr>
            <a:lvl4pPr marL="358775" indent="0" algn="l">
              <a:buFontTx/>
              <a:buNone/>
              <a:defRPr sz="1600" kern="0"/>
            </a:lvl4pPr>
            <a:lvl5pPr marL="581025" indent="0" algn="l">
              <a:buFontTx/>
              <a:buNone/>
              <a:defRPr sz="16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1" name="Textplatzhalter 18"/>
          <p:cNvSpPr>
            <a:spLocks noGrp="1"/>
          </p:cNvSpPr>
          <p:nvPr>
            <p:ph type="body" sz="quarter" idx="19"/>
          </p:nvPr>
        </p:nvSpPr>
        <p:spPr>
          <a:xfrm>
            <a:off x="4686687" y="3101270"/>
            <a:ext cx="1888220" cy="3132843"/>
          </a:xfrm>
        </p:spPr>
        <p:txBody>
          <a:bodyPr/>
          <a:lstStyle>
            <a:lvl1pPr indent="0" algn="l">
              <a:buFontTx/>
              <a:buNone/>
              <a:defRPr sz="1600" kern="0"/>
            </a:lvl1pPr>
            <a:lvl2pPr marL="0" indent="0" algn="l">
              <a:buFontTx/>
              <a:buNone/>
              <a:defRPr sz="1600" kern="0"/>
            </a:lvl2pPr>
            <a:lvl3pPr marL="184150" indent="0" algn="l">
              <a:buFontTx/>
              <a:buNone/>
              <a:defRPr sz="1600" kern="0"/>
            </a:lvl3pPr>
            <a:lvl4pPr marL="358775" indent="0" algn="l">
              <a:buFontTx/>
              <a:buNone/>
              <a:defRPr sz="1600" kern="0"/>
            </a:lvl4pPr>
            <a:lvl5pPr marL="581025" indent="0" algn="l">
              <a:buFontTx/>
              <a:buNone/>
              <a:defRPr sz="16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18"/>
          <p:cNvSpPr>
            <a:spLocks noGrp="1"/>
          </p:cNvSpPr>
          <p:nvPr>
            <p:ph type="body" sz="quarter" idx="20"/>
          </p:nvPr>
        </p:nvSpPr>
        <p:spPr>
          <a:xfrm>
            <a:off x="6798580" y="3105327"/>
            <a:ext cx="1888220" cy="3132843"/>
          </a:xfrm>
        </p:spPr>
        <p:txBody>
          <a:bodyPr/>
          <a:lstStyle>
            <a:lvl1pPr indent="0" algn="l">
              <a:buFontTx/>
              <a:buNone/>
              <a:defRPr sz="1600" kern="0"/>
            </a:lvl1pPr>
            <a:lvl2pPr marL="0" indent="0" algn="l">
              <a:buFontTx/>
              <a:buNone/>
              <a:defRPr sz="1600" kern="0"/>
            </a:lvl2pPr>
            <a:lvl3pPr marL="184150" indent="0" algn="l">
              <a:buFontTx/>
              <a:buNone/>
              <a:defRPr sz="1600" kern="0"/>
            </a:lvl3pPr>
            <a:lvl4pPr marL="358775" indent="0" algn="l">
              <a:buFontTx/>
              <a:buNone/>
              <a:defRPr sz="1600" kern="0"/>
            </a:lvl4pPr>
            <a:lvl5pPr marL="581025" indent="0" algn="l">
              <a:buFontTx/>
              <a:buNone/>
              <a:defRPr sz="16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3327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Kapiteltrennfoli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78170"/>
            <a:ext cx="8037513" cy="2465237"/>
          </a:xfrm>
        </p:spPr>
        <p:txBody>
          <a:bodyPr anchor="b">
            <a:normAutofit/>
          </a:bodyPr>
          <a:lstStyle>
            <a:lvl1pPr algn="l">
              <a:defRPr sz="4800" b="0" cap="all">
                <a:solidFill>
                  <a:schemeClr val="tx2"/>
                </a:solidFill>
              </a:defRPr>
            </a:lvl1pPr>
          </a:lstStyle>
          <a:p>
            <a:r>
              <a:rPr lang="de-DE"/>
              <a:t>Mastertitelformat bearbeiten</a:t>
            </a:r>
            <a:endParaRPr lang="en-US" dirty="0"/>
          </a:p>
        </p:txBody>
      </p:sp>
      <p:sp>
        <p:nvSpPr>
          <p:cNvPr id="3" name="Text Placeholder 2"/>
          <p:cNvSpPr>
            <a:spLocks noGrp="1"/>
          </p:cNvSpPr>
          <p:nvPr>
            <p:ph type="body" idx="1"/>
          </p:nvPr>
        </p:nvSpPr>
        <p:spPr>
          <a:xfrm>
            <a:off x="457200" y="3355464"/>
            <a:ext cx="8037513" cy="2771588"/>
          </a:xfrm>
        </p:spPr>
        <p:txBody>
          <a:bodyPr lIns="0" tIns="0" rIns="0" bIns="0" anchor="t">
            <a:normAutofit/>
          </a:bodyPr>
          <a:lstStyle>
            <a:lvl1pPr marL="0" indent="0">
              <a:buNone/>
              <a:defRPr sz="2400">
                <a:solidFill>
                  <a:srgbClr val="598F1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598AF1C-F7D3-4C0C-ABA0-F42A9F1568FD}" type="datetime2">
              <a:rPr lang="de-DE" smtClean="0"/>
              <a:pPr/>
              <a:t>Montag, 9. Mai 2022</a:t>
            </a:fld>
            <a:endParaRPr lang="de-DE" dirty="0"/>
          </a:p>
        </p:txBody>
      </p:sp>
      <p:sp>
        <p:nvSpPr>
          <p:cNvPr id="5" name="Footer Placeholder 4"/>
          <p:cNvSpPr>
            <a:spLocks noGrp="1"/>
          </p:cNvSpPr>
          <p:nvPr>
            <p:ph type="ftr" sz="quarter" idx="11"/>
          </p:nvPr>
        </p:nvSpPr>
        <p:spPr/>
        <p:txBody>
          <a:bodyPr/>
          <a:lstStyle/>
          <a:p>
            <a:r>
              <a:rPr lang="de-DE"/>
              <a:t>PowerPoint Vorlage  -  Ver.  1.0.0</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7" name="Gerade Verbindung 6"/>
          <p:cNvCxnSpPr/>
          <p:nvPr/>
        </p:nvCxnSpPr>
        <p:spPr>
          <a:xfrm>
            <a:off x="0" y="6484069"/>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ild vollflächig">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6496050"/>
          </a:xfrm>
        </p:spPr>
        <p:txBody>
          <a:bodyPr/>
          <a:lstStyle/>
          <a:p>
            <a:r>
              <a:rPr lang="de-DE"/>
              <a:t>Bild durch Klicken auf Symbol hinzufügen</a:t>
            </a:r>
          </a:p>
        </p:txBody>
      </p:sp>
      <p:sp>
        <p:nvSpPr>
          <p:cNvPr id="2" name="Datumsplatzhalter 1"/>
          <p:cNvSpPr>
            <a:spLocks noGrp="1"/>
          </p:cNvSpPr>
          <p:nvPr>
            <p:ph type="dt" sz="half" idx="14"/>
          </p:nvPr>
        </p:nvSpPr>
        <p:spPr/>
        <p:txBody>
          <a:bodyPr/>
          <a:lstStyle/>
          <a:p>
            <a:fld id="{163DEC4B-833B-4289-B0AD-3334FEA285D7}" type="datetime2">
              <a:rPr lang="de-DE" smtClean="0"/>
              <a:pPr/>
              <a:t>Montag, 9. Mai 2022</a:t>
            </a:fld>
            <a:endParaRPr lang="de-DE" dirty="0"/>
          </a:p>
        </p:txBody>
      </p:sp>
      <p:sp>
        <p:nvSpPr>
          <p:cNvPr id="6" name="Fußzeilenplatzhalter 5"/>
          <p:cNvSpPr>
            <a:spLocks noGrp="1"/>
          </p:cNvSpPr>
          <p:nvPr>
            <p:ph type="ftr" sz="quarter" idx="15"/>
          </p:nvPr>
        </p:nvSpPr>
        <p:spPr/>
        <p:txBody>
          <a:bodyPr/>
          <a:lstStyle/>
          <a:p>
            <a:r>
              <a:rPr lang="de-DE"/>
              <a:t>PowerPoint Vorlage  -  Ver.  1.0.0</a:t>
            </a:r>
            <a:endParaRPr lang="de-DE" dirty="0"/>
          </a:p>
        </p:txBody>
      </p:sp>
      <p:sp>
        <p:nvSpPr>
          <p:cNvPr id="7" name="Foliennummernplatzhalter 6"/>
          <p:cNvSpPr>
            <a:spLocks noGrp="1"/>
          </p:cNvSpPr>
          <p:nvPr>
            <p:ph type="sldNum" sz="quarter" idx="16"/>
          </p:nvPr>
        </p:nvSpPr>
        <p:spPr/>
        <p:txBody>
          <a:bodyPr/>
          <a:lstStyle/>
          <a:p>
            <a:fld id="{9D26C6B8-7DF4-4F01-8878-A6272B56DAC3}" type="slidenum">
              <a:rPr lang="de-DE" smtClean="0"/>
              <a:pPr/>
              <a:t>‹Nr.›</a:t>
            </a:fld>
            <a:endParaRPr lang="de-DE"/>
          </a:p>
        </p:txBody>
      </p:sp>
    </p:spTree>
    <p:extLst>
      <p:ext uri="{BB962C8B-B14F-4D97-AF65-F5344CB8AC3E}">
        <p14:creationId xmlns:p14="http://schemas.microsoft.com/office/powerpoint/2010/main" val="2025756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71F1FCFA-5114-46BE-A74F-60150C18E048}" type="datetime2">
              <a:rPr lang="de-DE" smtClean="0"/>
              <a:pPr/>
              <a:t>Montag, 9. Mai 2022</a:t>
            </a:fld>
            <a:endParaRPr lang="de-DE" dirty="0"/>
          </a:p>
        </p:txBody>
      </p:sp>
      <p:sp>
        <p:nvSpPr>
          <p:cNvPr id="4" name="Footer Placeholder 3"/>
          <p:cNvSpPr>
            <a:spLocks noGrp="1"/>
          </p:cNvSpPr>
          <p:nvPr>
            <p:ph type="ftr" sz="quarter" idx="11"/>
          </p:nvPr>
        </p:nvSpPr>
        <p:spPr/>
        <p:txBody>
          <a:bodyPr/>
          <a:lstStyle>
            <a:lvl1pPr algn="l">
              <a:defRPr/>
            </a:lvl1pPr>
          </a:lstStyle>
          <a:p>
            <a:r>
              <a:rPr lang="de-DE"/>
              <a:t>PowerPoint Vorlage  -  Ver.  1.0.0</a:t>
            </a:r>
            <a:endParaRPr lang="de-DE" dirty="0"/>
          </a:p>
        </p:txBody>
      </p:sp>
      <p:sp>
        <p:nvSpPr>
          <p:cNvPr id="5" name="Slide Number Placeholder 4"/>
          <p:cNvSpPr>
            <a:spLocks noGrp="1"/>
          </p:cNvSpPr>
          <p:nvPr>
            <p:ph type="sldNum" sz="quarter" idx="12"/>
          </p:nvPr>
        </p:nvSpPr>
        <p:spPr/>
        <p:txBody>
          <a:bodyPr/>
          <a:lstStyle/>
          <a:p>
            <a:fld id="{9D26C6B8-7DF4-4F01-8878-A6272B56DAC3}" type="slidenum">
              <a:rPr lang="de-DE" smtClean="0"/>
              <a:pPr/>
              <a:t>‹Nr.›</a:t>
            </a:fld>
            <a:endParaRPr lang="de-DE"/>
          </a:p>
        </p:txBody>
      </p:sp>
      <p:sp>
        <p:nvSpPr>
          <p:cNvPr id="6" name="Textplatzhalter 8"/>
          <p:cNvSpPr>
            <a:spLocks noGrp="1"/>
          </p:cNvSpPr>
          <p:nvPr>
            <p:ph type="body" sz="quarter" idx="13"/>
          </p:nvPr>
        </p:nvSpPr>
        <p:spPr>
          <a:xfrm>
            <a:off x="457200" y="6157913"/>
            <a:ext cx="8229600" cy="258762"/>
          </a:xfrm>
        </p:spPr>
        <p:txBody>
          <a:bodyPr/>
          <a:lstStyle>
            <a:lvl1pPr>
              <a:defRPr sz="14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0174E-AD54-4B83-9177-3DECF453292B}" type="datetime2">
              <a:rPr lang="de-DE" smtClean="0"/>
              <a:pPr/>
              <a:t>Montag, 9. Mai 2022</a:t>
            </a:fld>
            <a:endParaRPr lang="de-DE"/>
          </a:p>
        </p:txBody>
      </p:sp>
      <p:sp>
        <p:nvSpPr>
          <p:cNvPr id="3" name="Footer Placeholder 2"/>
          <p:cNvSpPr>
            <a:spLocks noGrp="1"/>
          </p:cNvSpPr>
          <p:nvPr>
            <p:ph type="ftr" sz="quarter" idx="11"/>
          </p:nvPr>
        </p:nvSpPr>
        <p:spPr/>
        <p:txBody>
          <a:bodyPr/>
          <a:lstStyle>
            <a:lvl1pPr algn="l">
              <a:defRPr/>
            </a:lvl1pPr>
          </a:lstStyle>
          <a:p>
            <a:r>
              <a:rPr lang="de-DE"/>
              <a:t>PowerPoint Vorlage  -  Ver.  1.0.0</a:t>
            </a:r>
          </a:p>
        </p:txBody>
      </p:sp>
      <p:sp>
        <p:nvSpPr>
          <p:cNvPr id="4" name="Slide Number Placeholder 3"/>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Abschlussfolie">
    <p:spTree>
      <p:nvGrpSpPr>
        <p:cNvPr id="1" name=""/>
        <p:cNvGrpSpPr/>
        <p:nvPr/>
      </p:nvGrpSpPr>
      <p:grpSpPr>
        <a:xfrm>
          <a:off x="0" y="0"/>
          <a:ext cx="0" cy="0"/>
          <a:chOff x="0" y="0"/>
          <a:chExt cx="0" cy="0"/>
        </a:xfrm>
      </p:grpSpPr>
      <p:sp>
        <p:nvSpPr>
          <p:cNvPr id="12" name="Rectangle 6"/>
          <p:cNvSpPr/>
          <p:nvPr userDrawn="1"/>
        </p:nvSpPr>
        <p:spPr>
          <a:xfrm>
            <a:off x="0" y="6492240"/>
            <a:ext cx="9144000" cy="365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umsplatzhalter 2"/>
          <p:cNvSpPr>
            <a:spLocks noGrp="1"/>
          </p:cNvSpPr>
          <p:nvPr>
            <p:ph type="dt" sz="half" idx="10"/>
          </p:nvPr>
        </p:nvSpPr>
        <p:spPr/>
        <p:txBody>
          <a:bodyPr/>
          <a:lstStyle/>
          <a:p>
            <a:fld id="{AB5D825B-6BAD-4BE6-83D5-9D8C8E5145EB}" type="datetime2">
              <a:rPr lang="de-DE" smtClean="0"/>
              <a:pPr/>
              <a:t>Montag, 9. Mai 2022</a:t>
            </a:fld>
            <a:endParaRPr lang="de-DE" dirty="0"/>
          </a:p>
        </p:txBody>
      </p:sp>
      <p:sp>
        <p:nvSpPr>
          <p:cNvPr id="4" name="Fußzeilenplatzhalter 3"/>
          <p:cNvSpPr>
            <a:spLocks noGrp="1"/>
          </p:cNvSpPr>
          <p:nvPr>
            <p:ph type="ftr" sz="quarter" idx="11"/>
          </p:nvPr>
        </p:nvSpPr>
        <p:spPr/>
        <p:txBody>
          <a:bodyPr/>
          <a:lstStyle>
            <a:lvl1pPr>
              <a:defRPr/>
            </a:lvl1pPr>
          </a:lstStyle>
          <a:p>
            <a:r>
              <a:rPr lang="de-DE" dirty="0"/>
              <a:t>Vortrag DRK</a:t>
            </a:r>
          </a:p>
        </p:txBody>
      </p:sp>
      <p:sp>
        <p:nvSpPr>
          <p:cNvPr id="5" name="Foliennummernplatzhalter 4"/>
          <p:cNvSpPr>
            <a:spLocks noGrp="1"/>
          </p:cNvSpPr>
          <p:nvPr>
            <p:ph type="sldNum" sz="quarter" idx="12"/>
          </p:nvPr>
        </p:nvSpPr>
        <p:spPr/>
        <p:txBody>
          <a:bodyPr/>
          <a:lstStyle/>
          <a:p>
            <a:fld id="{9D26C6B8-7DF4-4F01-8878-A6272B56DAC3}" type="slidenum">
              <a:rPr lang="de-DE" smtClean="0"/>
              <a:pPr/>
              <a:t>‹Nr.›</a:t>
            </a:fld>
            <a:endParaRPr lang="de-DE" dirty="0"/>
          </a:p>
        </p:txBody>
      </p:sp>
      <p:sp>
        <p:nvSpPr>
          <p:cNvPr id="7" name="Inhaltsplatzhalter 2"/>
          <p:cNvSpPr>
            <a:spLocks noGrp="1"/>
          </p:cNvSpPr>
          <p:nvPr>
            <p:ph idx="1"/>
          </p:nvPr>
        </p:nvSpPr>
        <p:spPr>
          <a:xfrm>
            <a:off x="7113964" y="1973436"/>
            <a:ext cx="1844820" cy="4343364"/>
          </a:xfrm>
        </p:spPr>
        <p:txBody>
          <a:bodyPr/>
          <a:lstStyle>
            <a:lvl1pPr>
              <a:defRPr sz="1200"/>
            </a:lvl1pPr>
          </a:lstStyle>
          <a:p>
            <a:pPr lvl="0"/>
            <a:r>
              <a:rPr lang="de-DE" sz="1200"/>
              <a:t>Mastertextformat bearbeiten</a:t>
            </a:r>
          </a:p>
        </p:txBody>
      </p:sp>
      <p:sp>
        <p:nvSpPr>
          <p:cNvPr id="11" name="Title 1"/>
          <p:cNvSpPr>
            <a:spLocks noGrp="1"/>
          </p:cNvSpPr>
          <p:nvPr>
            <p:ph type="title"/>
          </p:nvPr>
        </p:nvSpPr>
        <p:spPr>
          <a:xfrm>
            <a:off x="457200" y="302860"/>
            <a:ext cx="6582292" cy="1496904"/>
          </a:xfrm>
        </p:spPr>
        <p:txBody>
          <a:bodyPr/>
          <a:lstStyle/>
          <a:p>
            <a:r>
              <a:rPr lang="de-DE"/>
              <a:t>Mastertitelformat bearbeiten</a:t>
            </a:r>
            <a:endParaRPr lang="en-US" dirty="0"/>
          </a:p>
        </p:txBody>
      </p:sp>
      <p:pic>
        <p:nvPicPr>
          <p:cNvPr id="13" name="Bild 8" descr="weisstorch_final_ManfredDelpho_grusskarte_rz.ps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2556" y="1283118"/>
            <a:ext cx="7569045" cy="5724000"/>
          </a:xfrm>
          <a:prstGeom prst="rect">
            <a:avLst/>
          </a:prstGeom>
        </p:spPr>
      </p:pic>
      <p:pic>
        <p:nvPicPr>
          <p:cNvPr id="6" name="Grafik 5">
            <a:extLst>
              <a:ext uri="{FF2B5EF4-FFF2-40B4-BE49-F238E27FC236}">
                <a16:creationId xmlns:a16="http://schemas.microsoft.com/office/drawing/2014/main" id="{B59609C3-DE2F-4D56-A67C-1B7C290DD0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39492" y="0"/>
            <a:ext cx="2029968" cy="1921764"/>
          </a:xfrm>
          <a:prstGeom prst="rect">
            <a:avLst/>
          </a:prstGeom>
        </p:spPr>
      </p:pic>
    </p:spTree>
    <p:extLst>
      <p:ext uri="{BB962C8B-B14F-4D97-AF65-F5344CB8AC3E}">
        <p14:creationId xmlns:p14="http://schemas.microsoft.com/office/powerpoint/2010/main" val="2544873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Inhalt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FF719FEC-85E7-4DED-9C34-3F2D5BE549FE}" type="datetime2">
              <a:rPr lang="de-DE" smtClean="0"/>
              <a:pPr/>
              <a:t>Montag, 9. Mai 2022</a:t>
            </a:fld>
            <a:endParaRPr lang="de-DE"/>
          </a:p>
        </p:txBody>
      </p:sp>
      <p:sp>
        <p:nvSpPr>
          <p:cNvPr id="5" name="Fußzeilenplatzhalter 4"/>
          <p:cNvSpPr>
            <a:spLocks noGrp="1"/>
          </p:cNvSpPr>
          <p:nvPr>
            <p:ph type="ftr" sz="quarter" idx="11"/>
          </p:nvPr>
        </p:nvSpPr>
        <p:spPr/>
        <p:txBody>
          <a:bodyPr/>
          <a:lstStyle/>
          <a:p>
            <a:r>
              <a:rPr lang="de-DE"/>
              <a:t>PowerPoint Vorlage  -  Ver.  1.0.0</a:t>
            </a:r>
          </a:p>
        </p:txBody>
      </p:sp>
      <p:sp>
        <p:nvSpPr>
          <p:cNvPr id="6" name="Foliennummernplatzhalter 5"/>
          <p:cNvSpPr>
            <a:spLocks noGrp="1"/>
          </p:cNvSpPr>
          <p:nvPr>
            <p:ph type="sldNum" sz="quarter" idx="12"/>
          </p:nvPr>
        </p:nvSpPr>
        <p:spPr/>
        <p:txBody>
          <a:bodyPr/>
          <a:lstStyle/>
          <a:p>
            <a:fld id="{16EFD5B1-68CB-4A29-8F6C-4D18DB05CB6D}" type="slidenum">
              <a:rPr lang="de-DE" smtClean="0"/>
              <a:pPr/>
              <a:t>‹Nr.›</a:t>
            </a:fld>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wei Inhalte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440000"/>
            <a:ext cx="4038600" cy="471960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440000"/>
            <a:ext cx="4038600" cy="471960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fld id="{D69C2A39-CFA1-45A6-BC82-019AFA20EAF4}" type="datetime2">
              <a:rPr lang="de-DE" smtClean="0"/>
              <a:pPr/>
              <a:t>Montag, 9. Mai 2022</a:t>
            </a:fld>
            <a:endParaRPr lang="de-DE"/>
          </a:p>
        </p:txBody>
      </p:sp>
      <p:sp>
        <p:nvSpPr>
          <p:cNvPr id="6" name="Fußzeilenplatzhalter 5"/>
          <p:cNvSpPr>
            <a:spLocks noGrp="1"/>
          </p:cNvSpPr>
          <p:nvPr>
            <p:ph type="ftr" sz="quarter" idx="11"/>
          </p:nvPr>
        </p:nvSpPr>
        <p:spPr/>
        <p:txBody>
          <a:bodyPr/>
          <a:lstStyle/>
          <a:p>
            <a:r>
              <a:rPr lang="de-DE"/>
              <a:t>PowerPoint Vorlage  -  Ver.  1.0.0</a:t>
            </a:r>
          </a:p>
        </p:txBody>
      </p:sp>
      <p:sp>
        <p:nvSpPr>
          <p:cNvPr id="7" name="Foliennummernplatzhalter 6"/>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r Titel -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67B397ED-A145-49FC-8347-DB0B30B46503}" type="datetime2">
              <a:rPr lang="de-DE" smtClean="0"/>
              <a:pPr/>
              <a:t>Montag, 9. Mai 2022</a:t>
            </a:fld>
            <a:endParaRPr lang="de-DE" dirty="0"/>
          </a:p>
        </p:txBody>
      </p:sp>
      <p:sp>
        <p:nvSpPr>
          <p:cNvPr id="4" name="Footer Placeholder 3"/>
          <p:cNvSpPr>
            <a:spLocks noGrp="1"/>
          </p:cNvSpPr>
          <p:nvPr>
            <p:ph type="ftr" sz="quarter" idx="11"/>
          </p:nvPr>
        </p:nvSpPr>
        <p:spPr/>
        <p:txBody>
          <a:bodyPr/>
          <a:lstStyle>
            <a:lvl1pPr algn="l">
              <a:defRPr/>
            </a:lvl1pPr>
          </a:lstStyle>
          <a:p>
            <a:r>
              <a:rPr lang="de-DE"/>
              <a:t>PowerPoint Vorlage  -  Ver.  1.0.0</a:t>
            </a:r>
            <a:endParaRPr lang="de-DE" dirty="0"/>
          </a:p>
        </p:txBody>
      </p:sp>
      <p:sp>
        <p:nvSpPr>
          <p:cNvPr id="5" name="Slide Number Placeholder 4"/>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3423600" y="1439863"/>
            <a:ext cx="5252856" cy="468630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457200" y="1435100"/>
            <a:ext cx="27360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B3571FDE-1AFD-4789-8106-880C1337E07E}" type="datetime2">
              <a:rPr lang="de-DE" smtClean="0"/>
              <a:pPr/>
              <a:t>Montag, 9. Mai 2022</a:t>
            </a:fld>
            <a:endParaRPr lang="de-DE"/>
          </a:p>
        </p:txBody>
      </p:sp>
      <p:sp>
        <p:nvSpPr>
          <p:cNvPr id="6" name="Fußzeilenplatzhalter 5"/>
          <p:cNvSpPr>
            <a:spLocks noGrp="1"/>
          </p:cNvSpPr>
          <p:nvPr>
            <p:ph type="ftr" sz="quarter" idx="11"/>
          </p:nvPr>
        </p:nvSpPr>
        <p:spPr/>
        <p:txBody>
          <a:bodyPr/>
          <a:lstStyle/>
          <a:p>
            <a:r>
              <a:rPr lang="de-DE"/>
              <a:t>PowerPoint Vorlage  -  Ver.  1.0.0</a:t>
            </a:r>
          </a:p>
        </p:txBody>
      </p:sp>
      <p:sp>
        <p:nvSpPr>
          <p:cNvPr id="7" name="Foliennummernplatzhalter 6"/>
          <p:cNvSpPr>
            <a:spLocks noGrp="1"/>
          </p:cNvSpPr>
          <p:nvPr>
            <p:ph type="sldNum" sz="quarter" idx="12"/>
          </p:nvPr>
        </p:nvSpPr>
        <p:spPr/>
        <p:txBody>
          <a:bodyPr/>
          <a:lstStyle/>
          <a:p>
            <a:fld id="{AC3C7B9E-10CE-43F7-B1C0-FF2E876F370F}" type="slidenum">
              <a:rPr lang="de-DE" smtClean="0"/>
              <a:pPr/>
              <a:t>‹Nr.›</a:t>
            </a:fld>
            <a:endParaRPr lang="de-DE"/>
          </a:p>
        </p:txBody>
      </p:sp>
      <p:sp>
        <p:nvSpPr>
          <p:cNvPr id="8" name="Titel 7"/>
          <p:cNvSpPr>
            <a:spLocks noGrp="1"/>
          </p:cNvSpPr>
          <p:nvPr>
            <p:ph type="title"/>
          </p:nvPr>
        </p:nvSpPr>
        <p:spPr/>
        <p:txBody>
          <a:bodyPr/>
          <a:lstStyle/>
          <a:p>
            <a:r>
              <a:rPr lang="de-DE"/>
              <a:t>Mastertitelformat bearbeiten</a:t>
            </a:r>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Bild">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4893124"/>
          </a:xfrm>
        </p:spPr>
        <p:txBody>
          <a:bodyPr/>
          <a:lstStyle/>
          <a:p>
            <a:r>
              <a:rPr lang="de-DE"/>
              <a:t>Bild durch Klicken auf Symbol hinzufügen</a:t>
            </a:r>
          </a:p>
        </p:txBody>
      </p:sp>
      <p:sp>
        <p:nvSpPr>
          <p:cNvPr id="11" name="Title 1"/>
          <p:cNvSpPr>
            <a:spLocks noGrp="1"/>
          </p:cNvSpPr>
          <p:nvPr>
            <p:ph type="ctrTitle"/>
          </p:nvPr>
        </p:nvSpPr>
        <p:spPr>
          <a:xfrm>
            <a:off x="457200" y="4893124"/>
            <a:ext cx="6101509" cy="846648"/>
          </a:xfrm>
        </p:spPr>
        <p:txBody>
          <a:bodyPr anchor="b">
            <a:noAutofit/>
          </a:bodyPr>
          <a:lstStyle>
            <a:lvl1pPr>
              <a:lnSpc>
                <a:spcPct val="90000"/>
              </a:lnSpc>
              <a:defRPr sz="2800" cap="none" normalizeH="0" baseline="0"/>
            </a:lvl1pPr>
          </a:lstStyle>
          <a:p>
            <a:r>
              <a:rPr lang="de-DE"/>
              <a:t>Mastertitelformat bearbeiten</a:t>
            </a:r>
            <a:endParaRPr lang="en-US" dirty="0"/>
          </a:p>
        </p:txBody>
      </p:sp>
      <p:sp>
        <p:nvSpPr>
          <p:cNvPr id="12" name="Subtitle 2"/>
          <p:cNvSpPr>
            <a:spLocks noGrp="1"/>
          </p:cNvSpPr>
          <p:nvPr>
            <p:ph type="subTitle" idx="1"/>
          </p:nvPr>
        </p:nvSpPr>
        <p:spPr>
          <a:xfrm>
            <a:off x="457200" y="5739772"/>
            <a:ext cx="6101509" cy="507858"/>
          </a:xfrm>
        </p:spPr>
        <p:txBody>
          <a:bodyPr lIns="0" tIns="0" rIns="0" bIns="0"/>
          <a:lstStyle>
            <a:lvl1pPr marL="0" indent="0" algn="l">
              <a:buNone/>
              <a:defRPr sz="1800">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10" name="Bildplatzhalter 9"/>
          <p:cNvSpPr>
            <a:spLocks noGrp="1"/>
          </p:cNvSpPr>
          <p:nvPr>
            <p:ph type="pic" sz="quarter" idx="14"/>
          </p:nvPr>
        </p:nvSpPr>
        <p:spPr>
          <a:xfrm>
            <a:off x="457200" y="0"/>
            <a:ext cx="1562400" cy="1328400"/>
          </a:xfrm>
        </p:spPr>
        <p:txBody>
          <a:bodyPr/>
          <a:lstStyle/>
          <a:p>
            <a:r>
              <a:rPr lang="de-DE"/>
              <a:t>Bild durch Klicken auf Symbol hinzufügen</a:t>
            </a:r>
          </a:p>
        </p:txBody>
      </p:sp>
    </p:spTree>
    <p:extLst>
      <p:ext uri="{BB962C8B-B14F-4D97-AF65-F5344CB8AC3E}">
        <p14:creationId xmlns:p14="http://schemas.microsoft.com/office/powerpoint/2010/main" val="4249496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57200" y="1440000"/>
            <a:ext cx="8229600" cy="471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457200" y="6159600"/>
            <a:ext cx="8229600" cy="2592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E588078D-347D-459F-AA71-57F40CBF3782}" type="datetime2">
              <a:rPr lang="de-DE" smtClean="0"/>
              <a:pPr/>
              <a:t>Montag, 9. Mai 2022</a:t>
            </a:fld>
            <a:endParaRPr lang="de-DE"/>
          </a:p>
        </p:txBody>
      </p:sp>
      <p:sp>
        <p:nvSpPr>
          <p:cNvPr id="6" name="Fußzeilenplatzhalter 5"/>
          <p:cNvSpPr>
            <a:spLocks noGrp="1"/>
          </p:cNvSpPr>
          <p:nvPr>
            <p:ph type="ftr" sz="quarter" idx="11"/>
          </p:nvPr>
        </p:nvSpPr>
        <p:spPr/>
        <p:txBody>
          <a:bodyPr/>
          <a:lstStyle/>
          <a:p>
            <a:r>
              <a:rPr lang="de-DE"/>
              <a:t>PowerPoint Vorlage  -  Ver.  1.0.0</a:t>
            </a:r>
          </a:p>
        </p:txBody>
      </p:sp>
      <p:sp>
        <p:nvSpPr>
          <p:cNvPr id="7" name="Foliennummernplatzhalter 6"/>
          <p:cNvSpPr>
            <a:spLocks noGrp="1"/>
          </p:cNvSpPr>
          <p:nvPr>
            <p:ph type="sldNum" sz="quarter" idx="12"/>
          </p:nvPr>
        </p:nvSpPr>
        <p:spPr/>
        <p:txBody>
          <a:bodyPr/>
          <a:lstStyle/>
          <a:p>
            <a:fld id="{AC3C7B9E-10CE-43F7-B1C0-FF2E876F370F}" type="slidenum">
              <a:rPr lang="de-DE" smtClean="0"/>
              <a:pPr/>
              <a:t>‹Nr.›</a:t>
            </a:fld>
            <a:endParaRPr lang="de-DE"/>
          </a:p>
        </p:txBody>
      </p:sp>
      <p:sp>
        <p:nvSpPr>
          <p:cNvPr id="8" name="Titel 7"/>
          <p:cNvSpPr>
            <a:spLocks noGrp="1"/>
          </p:cNvSpPr>
          <p:nvPr>
            <p:ph type="title"/>
          </p:nvPr>
        </p:nvSpPr>
        <p:spPr/>
        <p:txBody>
          <a:bodyPr/>
          <a:lstStyle/>
          <a:p>
            <a:r>
              <a:rPr lang="de-DE"/>
              <a:t>Mastertitelformat bearbeiten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920C30A-3B7C-4285-AA23-A6B879B8A89B}" type="datetime2">
              <a:rPr lang="de-DE" smtClean="0"/>
              <a:pPr/>
              <a:t>Montag, 9. Mai 2022</a:t>
            </a:fld>
            <a:endParaRPr lang="de-DE"/>
          </a:p>
        </p:txBody>
      </p:sp>
      <p:sp>
        <p:nvSpPr>
          <p:cNvPr id="5" name="Fußzeilenplatzhalter 4"/>
          <p:cNvSpPr>
            <a:spLocks noGrp="1"/>
          </p:cNvSpPr>
          <p:nvPr>
            <p:ph type="ftr" sz="quarter" idx="11"/>
          </p:nvPr>
        </p:nvSpPr>
        <p:spPr/>
        <p:txBody>
          <a:bodyPr/>
          <a:lstStyle/>
          <a:p>
            <a:r>
              <a:rPr lang="de-DE"/>
              <a:t>PowerPoint Vorlage  -  Ver.  1.0.0</a:t>
            </a:r>
          </a:p>
        </p:txBody>
      </p:sp>
      <p:sp>
        <p:nvSpPr>
          <p:cNvPr id="6" name="Foliennummernplatzhalter 5"/>
          <p:cNvSpPr>
            <a:spLocks noGrp="1"/>
          </p:cNvSpPr>
          <p:nvPr>
            <p:ph type="sldNum" sz="quarter" idx="12"/>
          </p:nvPr>
        </p:nvSpPr>
        <p:spPr/>
        <p:txBody>
          <a:bodyPr/>
          <a:lstStyle/>
          <a:p>
            <a:fld id="{AC3C7B9E-10CE-43F7-B1C0-FF2E876F370F}" type="slidenum">
              <a:rPr lang="de-DE" smtClean="0"/>
              <a:pPr/>
              <a:t>‹Nr.›</a:t>
            </a:fld>
            <a:endParaRPr lang="de-D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Mastertitelformat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3CA0C3E-9BCD-4C87-8291-3657C548CCE1}" type="datetime2">
              <a:rPr lang="de-DE" smtClean="0"/>
              <a:pPr/>
              <a:t>Montag, 9. Mai 2022</a:t>
            </a:fld>
            <a:endParaRPr lang="de-DE"/>
          </a:p>
        </p:txBody>
      </p:sp>
      <p:sp>
        <p:nvSpPr>
          <p:cNvPr id="5" name="Fußzeilenplatzhalter 4"/>
          <p:cNvSpPr>
            <a:spLocks noGrp="1"/>
          </p:cNvSpPr>
          <p:nvPr>
            <p:ph type="ftr" sz="quarter" idx="11"/>
          </p:nvPr>
        </p:nvSpPr>
        <p:spPr/>
        <p:txBody>
          <a:bodyPr/>
          <a:lstStyle/>
          <a:p>
            <a:r>
              <a:rPr lang="de-DE"/>
              <a:t>PowerPoint Vorlage  -  Ver.  1.0.0</a:t>
            </a:r>
          </a:p>
        </p:txBody>
      </p:sp>
      <p:sp>
        <p:nvSpPr>
          <p:cNvPr id="6" name="Foliennummernplatzhalter 5"/>
          <p:cNvSpPr>
            <a:spLocks noGrp="1"/>
          </p:cNvSpPr>
          <p:nvPr>
            <p:ph type="sldNum" sz="quarter" idx="12"/>
          </p:nvPr>
        </p:nvSpPr>
        <p:spPr/>
        <p:txBody>
          <a:bodyPr/>
          <a:lstStyle/>
          <a:p>
            <a:fld id="{AC3C7B9E-10CE-43F7-B1C0-FF2E876F370F}" type="slidenum">
              <a:rPr lang="de-DE" smtClean="0"/>
              <a:pPr/>
              <a:t>‹Nr.›</a:t>
            </a:fld>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cSld name="Titel, ClipArt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A27A2-8BB1-7349-A06B-073E4E210F55}"/>
              </a:ext>
            </a:extLst>
          </p:cNvPr>
          <p:cNvSpPr>
            <a:spLocks noGrp="1"/>
          </p:cNvSpPr>
          <p:nvPr>
            <p:ph type="title"/>
          </p:nvPr>
        </p:nvSpPr>
        <p:spPr>
          <a:xfrm>
            <a:off x="457200" y="274638"/>
            <a:ext cx="8229600" cy="1143000"/>
          </a:xfrm>
        </p:spPr>
        <p:txBody>
          <a:bodyPr/>
          <a:lstStyle/>
          <a:p>
            <a:r>
              <a:rPr lang="de-DE"/>
              <a:t>Mastertitelformat bearbeiten</a:t>
            </a:r>
          </a:p>
        </p:txBody>
      </p:sp>
      <p:sp>
        <p:nvSpPr>
          <p:cNvPr id="3" name="Onlinebild-Platzhalter 2">
            <a:extLst>
              <a:ext uri="{FF2B5EF4-FFF2-40B4-BE49-F238E27FC236}">
                <a16:creationId xmlns:a16="http://schemas.microsoft.com/office/drawing/2014/main" id="{7E523509-8B10-FD43-8F79-65839825C353}"/>
              </a:ext>
            </a:extLst>
          </p:cNvPr>
          <p:cNvSpPr>
            <a:spLocks noGrp="1"/>
          </p:cNvSpPr>
          <p:nvPr>
            <p:ph type="clipArt" sz="half" idx="1"/>
          </p:nvPr>
        </p:nvSpPr>
        <p:spPr>
          <a:xfrm>
            <a:off x="457200" y="1600200"/>
            <a:ext cx="4038600" cy="4525963"/>
          </a:xfrm>
        </p:spPr>
        <p:txBody>
          <a:bodyPr/>
          <a:lstStyle/>
          <a:p>
            <a:endParaRPr lang="de-DE"/>
          </a:p>
        </p:txBody>
      </p:sp>
      <p:sp>
        <p:nvSpPr>
          <p:cNvPr id="4" name="Textplatzhalter 3">
            <a:extLst>
              <a:ext uri="{FF2B5EF4-FFF2-40B4-BE49-F238E27FC236}">
                <a16:creationId xmlns:a16="http://schemas.microsoft.com/office/drawing/2014/main" id="{0828537C-047C-684E-BFF1-7C18A98ECBF7}"/>
              </a:ext>
            </a:extLst>
          </p:cNvPr>
          <p:cNvSpPr>
            <a:spLocks noGrp="1"/>
          </p:cNvSpPr>
          <p:nvPr>
            <p:ph type="body" sz="half" idx="2"/>
          </p:nvPr>
        </p:nvSpPr>
        <p:spPr>
          <a:xfrm>
            <a:off x="4648200" y="1600200"/>
            <a:ext cx="4038600" cy="45259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2FE12ED-1CEC-6E42-AAB9-9F4BE9D2D360}"/>
              </a:ext>
            </a:extLst>
          </p:cNvPr>
          <p:cNvSpPr>
            <a:spLocks noGrp="1"/>
          </p:cNvSpPr>
          <p:nvPr>
            <p:ph type="dt" sz="half" idx="10"/>
          </p:nvPr>
        </p:nvSpPr>
        <p:spPr>
          <a:xfrm>
            <a:off x="457200" y="6245225"/>
            <a:ext cx="2133600" cy="476250"/>
          </a:xfrm>
        </p:spPr>
        <p:txBody>
          <a:bodyPr/>
          <a:lstStyle>
            <a:lvl1pPr>
              <a:defRPr/>
            </a:lvl1pPr>
          </a:lstStyle>
          <a:p>
            <a:endParaRPr lang="de-DE" altLang="de-DE"/>
          </a:p>
        </p:txBody>
      </p:sp>
      <p:sp>
        <p:nvSpPr>
          <p:cNvPr id="6" name="Fußzeilenplatzhalter 5">
            <a:extLst>
              <a:ext uri="{FF2B5EF4-FFF2-40B4-BE49-F238E27FC236}">
                <a16:creationId xmlns:a16="http://schemas.microsoft.com/office/drawing/2014/main" id="{1EC814AA-60F2-A14E-BC06-28932E2B6403}"/>
              </a:ext>
            </a:extLst>
          </p:cNvPr>
          <p:cNvSpPr>
            <a:spLocks noGrp="1"/>
          </p:cNvSpPr>
          <p:nvPr>
            <p:ph type="ftr" sz="quarter" idx="11"/>
          </p:nvPr>
        </p:nvSpPr>
        <p:spPr>
          <a:xfrm>
            <a:off x="3124200" y="6245225"/>
            <a:ext cx="2895600" cy="476250"/>
          </a:xfrm>
        </p:spPr>
        <p:txBody>
          <a:bodyPr/>
          <a:lstStyle>
            <a:lvl1pPr>
              <a:defRPr/>
            </a:lvl1pPr>
          </a:lstStyle>
          <a:p>
            <a:endParaRPr lang="de-DE" altLang="de-DE"/>
          </a:p>
        </p:txBody>
      </p:sp>
      <p:sp>
        <p:nvSpPr>
          <p:cNvPr id="7" name="Foliennummernplatzhalter 6">
            <a:extLst>
              <a:ext uri="{FF2B5EF4-FFF2-40B4-BE49-F238E27FC236}">
                <a16:creationId xmlns:a16="http://schemas.microsoft.com/office/drawing/2014/main" id="{FF527B13-CF7D-D44B-B911-60D95E4BE2E5}"/>
              </a:ext>
            </a:extLst>
          </p:cNvPr>
          <p:cNvSpPr>
            <a:spLocks noGrp="1"/>
          </p:cNvSpPr>
          <p:nvPr>
            <p:ph type="sldNum" sz="quarter" idx="12"/>
          </p:nvPr>
        </p:nvSpPr>
        <p:spPr>
          <a:xfrm>
            <a:off x="6553200" y="6245225"/>
            <a:ext cx="2133600" cy="476250"/>
          </a:xfrm>
        </p:spPr>
        <p:txBody>
          <a:bodyPr/>
          <a:lstStyle>
            <a:lvl1pPr>
              <a:defRPr/>
            </a:lvl1pPr>
          </a:lstStyle>
          <a:p>
            <a:fld id="{BE790A67-E544-EE4C-88FD-ED00B138ECFF}" type="slidenum">
              <a:rPr lang="de-DE" altLang="de-DE"/>
              <a:pPr/>
              <a:t>‹Nr.›</a:t>
            </a:fld>
            <a:endParaRPr lang="de-DE" altLang="de-DE"/>
          </a:p>
        </p:txBody>
      </p:sp>
    </p:spTree>
    <p:extLst>
      <p:ext uri="{BB962C8B-B14F-4D97-AF65-F5344CB8AC3E}">
        <p14:creationId xmlns:p14="http://schemas.microsoft.com/office/powerpoint/2010/main" val="1119253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D7DC39-C4D1-4FC4-9624-05A0019718A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92574EF-4CE7-4CAB-B900-B903689D4C0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E3867E9-0F16-4E06-8728-51FF0E2BA487}"/>
              </a:ext>
            </a:extLst>
          </p:cNvPr>
          <p:cNvSpPr>
            <a:spLocks noGrp="1"/>
          </p:cNvSpPr>
          <p:nvPr>
            <p:ph type="dt" sz="half" idx="10"/>
          </p:nvPr>
        </p:nvSpPr>
        <p:spPr/>
        <p:txBody>
          <a:bodyPr/>
          <a:lstStyle/>
          <a:p>
            <a:fld id="{AC05F6BD-4247-4947-BE02-61E77148E205}" type="datetimeFigureOut">
              <a:rPr lang="de-DE" smtClean="0"/>
              <a:t>09.05.2022</a:t>
            </a:fld>
            <a:endParaRPr lang="de-DE"/>
          </a:p>
        </p:txBody>
      </p:sp>
      <p:sp>
        <p:nvSpPr>
          <p:cNvPr id="5" name="Fußzeilenplatzhalter 4">
            <a:extLst>
              <a:ext uri="{FF2B5EF4-FFF2-40B4-BE49-F238E27FC236}">
                <a16:creationId xmlns:a16="http://schemas.microsoft.com/office/drawing/2014/main" id="{D5431F3B-D50A-4093-812A-7D15217F60C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BC56225-07FF-473C-A49C-7C240BA2CD94}"/>
              </a:ext>
            </a:extLst>
          </p:cNvPr>
          <p:cNvSpPr>
            <a:spLocks noGrp="1"/>
          </p:cNvSpPr>
          <p:nvPr>
            <p:ph type="sldNum" sz="quarter" idx="12"/>
          </p:nvPr>
        </p:nvSpPr>
        <p:spPr/>
        <p:txBody>
          <a:bodyPr/>
          <a:lstStyle/>
          <a:p>
            <a:fld id="{0EB4A67B-A61B-4653-8528-EDA4C558F003}" type="slidenum">
              <a:rPr lang="de-DE" smtClean="0"/>
              <a:t>‹Nr.›</a:t>
            </a:fld>
            <a:endParaRPr lang="de-DE"/>
          </a:p>
        </p:txBody>
      </p:sp>
    </p:spTree>
    <p:extLst>
      <p:ext uri="{BB962C8B-B14F-4D97-AF65-F5344CB8AC3E}">
        <p14:creationId xmlns:p14="http://schemas.microsoft.com/office/powerpoint/2010/main" val="4186157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9575832C-CC3F-4CFB-8F2A-93412CB6EEBF}" type="datetime2">
              <a:rPr lang="de-DE" smtClean="0"/>
              <a:pPr/>
              <a:t>Montag, 9. Mai 2022</a:t>
            </a:fld>
            <a:endParaRPr lang="de-DE" dirty="0"/>
          </a:p>
        </p:txBody>
      </p:sp>
      <p:sp>
        <p:nvSpPr>
          <p:cNvPr id="5" name="Fußzeilenplatzhalter 4"/>
          <p:cNvSpPr>
            <a:spLocks noGrp="1"/>
          </p:cNvSpPr>
          <p:nvPr>
            <p:ph type="ftr" sz="quarter" idx="11"/>
          </p:nvPr>
        </p:nvSpPr>
        <p:spPr/>
        <p:txBody>
          <a:bodyPr/>
          <a:lstStyle/>
          <a:p>
            <a:r>
              <a:rPr lang="de-DE" dirty="0"/>
              <a:t>PowerPoint Vorlage  -  Ver.  1.0.0</a:t>
            </a:r>
          </a:p>
        </p:txBody>
      </p:sp>
      <p:sp>
        <p:nvSpPr>
          <p:cNvPr id="6" name="Foliennummernplatzhalter 5"/>
          <p:cNvSpPr>
            <a:spLocks noGrp="1"/>
          </p:cNvSpPr>
          <p:nvPr>
            <p:ph type="sldNum" sz="quarter" idx="12"/>
          </p:nvPr>
        </p:nvSpPr>
        <p:spPr/>
        <p:txBody>
          <a:bodyPr/>
          <a:lstStyle/>
          <a:p>
            <a:fld id="{16EFD5B1-68CB-4A29-8F6C-4D18DB05CB6D}" type="slidenum">
              <a:rPr lang="de-DE" smtClean="0"/>
              <a:pPr/>
              <a:t>‹Nr.›</a:t>
            </a:fld>
            <a:endParaRPr lang="de-DE"/>
          </a:p>
        </p:txBody>
      </p:sp>
      <p:sp>
        <p:nvSpPr>
          <p:cNvPr id="10" name="Textplatzhalter 9"/>
          <p:cNvSpPr>
            <a:spLocks noGrp="1"/>
          </p:cNvSpPr>
          <p:nvPr>
            <p:ph type="body" sz="quarter" idx="13"/>
          </p:nvPr>
        </p:nvSpPr>
        <p:spPr>
          <a:xfrm>
            <a:off x="457200" y="6159600"/>
            <a:ext cx="8229600" cy="259200"/>
          </a:xfrm>
        </p:spPr>
        <p:txBody>
          <a:bodyPr/>
          <a:lstStyle>
            <a:lvl1pPr>
              <a:defRPr sz="14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und Inhalt - Lichtgrau">
    <p:spTree>
      <p:nvGrpSpPr>
        <p:cNvPr id="1" name=""/>
        <p:cNvGrpSpPr/>
        <p:nvPr/>
      </p:nvGrpSpPr>
      <p:grpSpPr>
        <a:xfrm>
          <a:off x="0" y="0"/>
          <a:ext cx="0" cy="0"/>
          <a:chOff x="0" y="0"/>
          <a:chExt cx="0" cy="0"/>
        </a:xfrm>
      </p:grpSpPr>
      <p:sp>
        <p:nvSpPr>
          <p:cNvPr id="14" name="Rechteck 13"/>
          <p:cNvSpPr/>
          <p:nvPr userDrawn="1"/>
        </p:nvSpPr>
        <p:spPr>
          <a:xfrm>
            <a:off x="0" y="1439862"/>
            <a:ext cx="9144000" cy="504420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Rechteck 9"/>
          <p:cNvSpPr/>
          <p:nvPr/>
        </p:nvSpPr>
        <p:spPr>
          <a:xfrm>
            <a:off x="0" y="1439862"/>
            <a:ext cx="9144000" cy="504420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a:p>
        </p:txBody>
      </p:sp>
      <p:sp>
        <p:nvSpPr>
          <p:cNvPr id="4" name="Date Placeholder 3"/>
          <p:cNvSpPr>
            <a:spLocks noGrp="1"/>
          </p:cNvSpPr>
          <p:nvPr>
            <p:ph type="dt" sz="half" idx="10"/>
          </p:nvPr>
        </p:nvSpPr>
        <p:spPr/>
        <p:txBody>
          <a:bodyPr/>
          <a:lstStyle/>
          <a:p>
            <a:fld id="{EF27091D-8DB4-4C84-AA57-0F1BEB9A69FD}" type="datetime2">
              <a:rPr lang="de-DE" smtClean="0"/>
              <a:pPr/>
              <a:t>Montag, 9. Mai 2022</a:t>
            </a:fld>
            <a:endParaRPr lang="de-DE"/>
          </a:p>
        </p:txBody>
      </p:sp>
      <p:sp>
        <p:nvSpPr>
          <p:cNvPr id="5" name="Footer Placeholder 4"/>
          <p:cNvSpPr>
            <a:spLocks noGrp="1"/>
          </p:cNvSpPr>
          <p:nvPr>
            <p:ph type="ftr" sz="quarter" idx="11"/>
          </p:nvPr>
        </p:nvSpPr>
        <p:spPr/>
        <p:txBody>
          <a:bodyPr/>
          <a:lstStyle>
            <a:lvl1pPr algn="l">
              <a:defRPr/>
            </a:lvl1pPr>
          </a:lstStyle>
          <a:p>
            <a:r>
              <a:rPr lang="de-DE"/>
              <a:t>PowerPoint Vorlage  -  Ver.  1.0.0</a:t>
            </a:r>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p:nvCxnSpPr>
        <p:spPr>
          <a:xfrm>
            <a:off x="0" y="6484069"/>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1" name="Inhaltsplatzhalter 6"/>
          <p:cNvSpPr>
            <a:spLocks noGrp="1"/>
          </p:cNvSpPr>
          <p:nvPr>
            <p:ph sz="quarter" idx="14"/>
          </p:nvPr>
        </p:nvSpPr>
        <p:spPr>
          <a:xfrm>
            <a:off x="457200" y="1619250"/>
            <a:ext cx="8229600" cy="45386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Textplatzhalter 8"/>
          <p:cNvSpPr>
            <a:spLocks noGrp="1"/>
          </p:cNvSpPr>
          <p:nvPr>
            <p:ph type="body" sz="quarter" idx="13"/>
          </p:nvPr>
        </p:nvSpPr>
        <p:spPr>
          <a:xfrm>
            <a:off x="457200" y="6157913"/>
            <a:ext cx="8229600" cy="258762"/>
          </a:xfrm>
        </p:spPr>
        <p:txBody>
          <a:bodyPr/>
          <a:lstStyle>
            <a:lvl1pPr>
              <a:defRPr sz="14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04234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 Lichtgrau">
    <p:spTree>
      <p:nvGrpSpPr>
        <p:cNvPr id="1" name=""/>
        <p:cNvGrpSpPr/>
        <p:nvPr/>
      </p:nvGrpSpPr>
      <p:grpSpPr>
        <a:xfrm>
          <a:off x="0" y="0"/>
          <a:ext cx="0" cy="0"/>
          <a:chOff x="0" y="0"/>
          <a:chExt cx="0" cy="0"/>
        </a:xfrm>
      </p:grpSpPr>
      <p:sp>
        <p:nvSpPr>
          <p:cNvPr id="8" name="Rechteck 7"/>
          <p:cNvSpPr/>
          <p:nvPr/>
        </p:nvSpPr>
        <p:spPr>
          <a:xfrm>
            <a:off x="0" y="1439862"/>
            <a:ext cx="9144000" cy="504420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457200" y="1620000"/>
            <a:ext cx="4038600" cy="4537913"/>
          </a:xfrm>
        </p:spPr>
        <p:txBody>
          <a:bodyPr lIns="0" tIns="0" rIns="0" bIns="0"/>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48200" y="1620000"/>
            <a:ext cx="4038600" cy="4537913"/>
          </a:xfrm>
        </p:spPr>
        <p:txBody>
          <a:bodyPr lIns="0" tIns="0" rIns="0"/>
          <a:lstStyle>
            <a:lvl1pPr>
              <a:defRPr sz="2000"/>
            </a:lvl1pPr>
            <a:lvl2pPr>
              <a:defRPr sz="2000"/>
            </a:lvl2pPr>
            <a:lvl3pPr>
              <a:defRPr sz="2000"/>
            </a:lvl3pPr>
            <a:lvl4pPr>
              <a:defRPr sz="2000"/>
            </a:lvl4pPr>
            <a:lvl5pPr>
              <a:defRPr sz="2000"/>
            </a:lvl5pPr>
            <a:lvl6pPr>
              <a:buAutoNum type="arabicPeriod"/>
              <a:defRPr sz="2000"/>
            </a:lvl6pPr>
            <a:lvl7pPr>
              <a:buAutoNum type="arabicPeriod"/>
              <a:defRPr sz="2000"/>
            </a:lvl7pPr>
            <a:lvl8pPr>
              <a:buAutoNum type="arabicPeriod"/>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DB54F1B4-A83D-4573-BFA4-00A48565E13C}" type="datetime2">
              <a:rPr lang="de-DE" smtClean="0"/>
              <a:pPr/>
              <a:t>Montag, 9. Mai 2022</a:t>
            </a:fld>
            <a:endParaRPr lang="de-DE" dirty="0"/>
          </a:p>
        </p:txBody>
      </p:sp>
      <p:sp>
        <p:nvSpPr>
          <p:cNvPr id="6" name="Footer Placeholder 5"/>
          <p:cNvSpPr>
            <a:spLocks noGrp="1"/>
          </p:cNvSpPr>
          <p:nvPr>
            <p:ph type="ftr" sz="quarter" idx="11"/>
          </p:nvPr>
        </p:nvSpPr>
        <p:spPr/>
        <p:txBody>
          <a:bodyPr/>
          <a:lstStyle>
            <a:lvl1pPr algn="l">
              <a:defRPr/>
            </a:lvl1pPr>
          </a:lstStyle>
          <a:p>
            <a:r>
              <a:rPr lang="de-DE"/>
              <a:t>PowerPoint Vorlage  -  Ver.  1.0.0</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cxnSp>
        <p:nvCxnSpPr>
          <p:cNvPr id="9" name="Gerade Verbindung 8"/>
          <p:cNvCxnSpPr/>
          <p:nvPr/>
        </p:nvCxnSpPr>
        <p:spPr>
          <a:xfrm>
            <a:off x="0" y="6484069"/>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0" name="Textplatzhalter 8"/>
          <p:cNvSpPr>
            <a:spLocks noGrp="1"/>
          </p:cNvSpPr>
          <p:nvPr>
            <p:ph type="body" sz="quarter" idx="13"/>
          </p:nvPr>
        </p:nvSpPr>
        <p:spPr>
          <a:xfrm>
            <a:off x="457200" y="6157913"/>
            <a:ext cx="4038600" cy="258762"/>
          </a:xfrm>
        </p:spPr>
        <p:txBody>
          <a:bodyPr/>
          <a:lstStyle>
            <a:lvl1pPr>
              <a:defRPr sz="14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extplatzhalter 8"/>
          <p:cNvSpPr>
            <a:spLocks noGrp="1"/>
          </p:cNvSpPr>
          <p:nvPr>
            <p:ph type="body" sz="quarter" idx="14"/>
          </p:nvPr>
        </p:nvSpPr>
        <p:spPr>
          <a:xfrm>
            <a:off x="4648200" y="6157913"/>
            <a:ext cx="4038600" cy="258762"/>
          </a:xfrm>
        </p:spPr>
        <p:txBody>
          <a:bodyPr/>
          <a:lstStyle>
            <a:lvl1pPr>
              <a:defRPr sz="14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00241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 und Inhalt + Bild schmal">
    <p:spTree>
      <p:nvGrpSpPr>
        <p:cNvPr id="1" name=""/>
        <p:cNvGrpSpPr/>
        <p:nvPr/>
      </p:nvGrpSpPr>
      <p:grpSpPr>
        <a:xfrm>
          <a:off x="0" y="0"/>
          <a:ext cx="0" cy="0"/>
          <a:chOff x="0" y="0"/>
          <a:chExt cx="0" cy="0"/>
        </a:xfrm>
      </p:grpSpPr>
      <p:sp>
        <p:nvSpPr>
          <p:cNvPr id="2" name="Title 1"/>
          <p:cNvSpPr>
            <a:spLocks noGrp="1"/>
          </p:cNvSpPr>
          <p:nvPr>
            <p:ph type="title"/>
          </p:nvPr>
        </p:nvSpPr>
        <p:spPr>
          <a:xfrm>
            <a:off x="457200" y="239040"/>
            <a:ext cx="5251449" cy="990600"/>
          </a:xfrm>
        </p:spPr>
        <p:txBody>
          <a:bodyPr/>
          <a:lstStyle/>
          <a:p>
            <a:r>
              <a:rPr lang="de-DE"/>
              <a:t>Mastertitelformat bearbeiten</a:t>
            </a:r>
            <a:endParaRPr lang="en-US" dirty="0"/>
          </a:p>
        </p:txBody>
      </p:sp>
      <p:sp>
        <p:nvSpPr>
          <p:cNvPr id="3" name="Content Placeholder 2"/>
          <p:cNvSpPr>
            <a:spLocks noGrp="1"/>
          </p:cNvSpPr>
          <p:nvPr>
            <p:ph sz="half" idx="1"/>
          </p:nvPr>
        </p:nvSpPr>
        <p:spPr>
          <a:xfrm>
            <a:off x="457199" y="1440000"/>
            <a:ext cx="5251450" cy="4718304"/>
          </a:xfrm>
        </p:spPr>
        <p:txBody>
          <a:bodyPr lIns="0" tIns="0" rIns="0" bIns="0"/>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7F4FD3AE-5583-4739-9391-126B28CA5422}" type="datetime2">
              <a:rPr lang="de-DE" smtClean="0"/>
              <a:pPr/>
              <a:t>Montag, 9. Mai 2022</a:t>
            </a:fld>
            <a:endParaRPr lang="de-DE" dirty="0"/>
          </a:p>
        </p:txBody>
      </p:sp>
      <p:sp>
        <p:nvSpPr>
          <p:cNvPr id="6" name="Footer Placeholder 5"/>
          <p:cNvSpPr>
            <a:spLocks noGrp="1"/>
          </p:cNvSpPr>
          <p:nvPr>
            <p:ph type="ftr" sz="quarter" idx="11"/>
          </p:nvPr>
        </p:nvSpPr>
        <p:spPr/>
        <p:txBody>
          <a:bodyPr/>
          <a:lstStyle>
            <a:lvl1pPr algn="l">
              <a:defRPr/>
            </a:lvl1pPr>
          </a:lstStyle>
          <a:p>
            <a:r>
              <a:rPr lang="de-DE"/>
              <a:t>PowerPoint Vorlage  -  Ver.  1.0.0</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0"/>
            <a:ext cx="3211286" cy="6498000"/>
          </a:xfrm>
        </p:spPr>
        <p:txBody>
          <a:bodyPr/>
          <a:lstStyle/>
          <a:p>
            <a:r>
              <a:rPr lang="de-DE"/>
              <a:t>Bild durch Klicken auf Symbol hinzufügen</a:t>
            </a:r>
          </a:p>
        </p:txBody>
      </p:sp>
      <p:sp>
        <p:nvSpPr>
          <p:cNvPr id="8" name="Textplatzhalter 8"/>
          <p:cNvSpPr>
            <a:spLocks noGrp="1"/>
          </p:cNvSpPr>
          <p:nvPr>
            <p:ph type="body" sz="quarter" idx="14"/>
          </p:nvPr>
        </p:nvSpPr>
        <p:spPr>
          <a:xfrm>
            <a:off x="457200" y="6157913"/>
            <a:ext cx="5251450" cy="258762"/>
          </a:xfrm>
        </p:spPr>
        <p:txBody>
          <a:bodyPr/>
          <a:lstStyle>
            <a:lvl1pPr>
              <a:defRPr sz="14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335187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el und Inhalt + 2 Bilder schmal">
    <p:spTree>
      <p:nvGrpSpPr>
        <p:cNvPr id="1" name=""/>
        <p:cNvGrpSpPr/>
        <p:nvPr/>
      </p:nvGrpSpPr>
      <p:grpSpPr>
        <a:xfrm>
          <a:off x="0" y="0"/>
          <a:ext cx="0" cy="0"/>
          <a:chOff x="0" y="0"/>
          <a:chExt cx="0" cy="0"/>
        </a:xfrm>
      </p:grpSpPr>
      <p:sp>
        <p:nvSpPr>
          <p:cNvPr id="2" name="Title 1"/>
          <p:cNvSpPr>
            <a:spLocks noGrp="1"/>
          </p:cNvSpPr>
          <p:nvPr>
            <p:ph type="title"/>
          </p:nvPr>
        </p:nvSpPr>
        <p:spPr>
          <a:xfrm>
            <a:off x="457200" y="239040"/>
            <a:ext cx="5251449" cy="990600"/>
          </a:xfrm>
        </p:spPr>
        <p:txBody>
          <a:bodyPr/>
          <a:lstStyle/>
          <a:p>
            <a:r>
              <a:rPr lang="de-DE"/>
              <a:t>Mastertitelformat bearbeiten</a:t>
            </a:r>
            <a:endParaRPr lang="en-US" dirty="0"/>
          </a:p>
        </p:txBody>
      </p:sp>
      <p:sp>
        <p:nvSpPr>
          <p:cNvPr id="3" name="Content Placeholder 2"/>
          <p:cNvSpPr>
            <a:spLocks noGrp="1"/>
          </p:cNvSpPr>
          <p:nvPr>
            <p:ph sz="half" idx="1"/>
          </p:nvPr>
        </p:nvSpPr>
        <p:spPr>
          <a:xfrm>
            <a:off x="457199" y="1440000"/>
            <a:ext cx="5251450" cy="4718304"/>
          </a:xfrm>
        </p:spPr>
        <p:txBody>
          <a:bodyPr lIns="0" tIns="0" rIns="0" bIns="0"/>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D7CD4FE-F763-43E9-B9A5-6C33E5F80F7E}" type="datetime2">
              <a:rPr lang="de-DE" smtClean="0"/>
              <a:pPr/>
              <a:t>Montag, 9. Mai 2022</a:t>
            </a:fld>
            <a:endParaRPr lang="de-DE" dirty="0"/>
          </a:p>
        </p:txBody>
      </p:sp>
      <p:sp>
        <p:nvSpPr>
          <p:cNvPr id="6" name="Footer Placeholder 5"/>
          <p:cNvSpPr>
            <a:spLocks noGrp="1"/>
          </p:cNvSpPr>
          <p:nvPr>
            <p:ph type="ftr" sz="quarter" idx="11"/>
          </p:nvPr>
        </p:nvSpPr>
        <p:spPr/>
        <p:txBody>
          <a:bodyPr/>
          <a:lstStyle>
            <a:lvl1pPr algn="l">
              <a:defRPr/>
            </a:lvl1pPr>
          </a:lstStyle>
          <a:p>
            <a:r>
              <a:rPr lang="de-DE"/>
              <a:t>PowerPoint Vorlage  -  Ver.  1.0.0</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3531810"/>
            <a:ext cx="3211286" cy="2966190"/>
          </a:xfrm>
        </p:spPr>
        <p:txBody>
          <a:bodyPr/>
          <a:lstStyle/>
          <a:p>
            <a:r>
              <a:rPr lang="de-DE"/>
              <a:t>Bild durch Klicken auf Symbol hinzufügen</a:t>
            </a:r>
            <a:endParaRPr lang="de-DE" dirty="0"/>
          </a:p>
        </p:txBody>
      </p:sp>
      <p:sp>
        <p:nvSpPr>
          <p:cNvPr id="8" name="Bildplatzhalter 8"/>
          <p:cNvSpPr>
            <a:spLocks noGrp="1"/>
          </p:cNvSpPr>
          <p:nvPr>
            <p:ph type="pic" sz="quarter" idx="14"/>
          </p:nvPr>
        </p:nvSpPr>
        <p:spPr>
          <a:xfrm>
            <a:off x="5940000" y="1"/>
            <a:ext cx="3211286" cy="3321352"/>
          </a:xfrm>
        </p:spPr>
        <p:txBody>
          <a:bodyPr/>
          <a:lstStyle/>
          <a:p>
            <a:r>
              <a:rPr lang="de-DE"/>
              <a:t>Bild durch Klicken auf Symbol hinzufügen</a:t>
            </a:r>
          </a:p>
        </p:txBody>
      </p:sp>
      <p:sp>
        <p:nvSpPr>
          <p:cNvPr id="10" name="Textplatzhalter 8"/>
          <p:cNvSpPr>
            <a:spLocks noGrp="1"/>
          </p:cNvSpPr>
          <p:nvPr>
            <p:ph type="body" sz="quarter" idx="15"/>
          </p:nvPr>
        </p:nvSpPr>
        <p:spPr>
          <a:xfrm>
            <a:off x="457199" y="6157913"/>
            <a:ext cx="5251449" cy="258762"/>
          </a:xfrm>
        </p:spPr>
        <p:txBody>
          <a:bodyPr/>
          <a:lstStyle>
            <a:lvl1pPr>
              <a:defRPr sz="14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095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 3 Bilder schmal">
    <p:spTree>
      <p:nvGrpSpPr>
        <p:cNvPr id="1" name=""/>
        <p:cNvGrpSpPr/>
        <p:nvPr/>
      </p:nvGrpSpPr>
      <p:grpSpPr>
        <a:xfrm>
          <a:off x="0" y="0"/>
          <a:ext cx="0" cy="0"/>
          <a:chOff x="0" y="0"/>
          <a:chExt cx="0" cy="0"/>
        </a:xfrm>
      </p:grpSpPr>
      <p:sp>
        <p:nvSpPr>
          <p:cNvPr id="2" name="Title 1"/>
          <p:cNvSpPr>
            <a:spLocks noGrp="1"/>
          </p:cNvSpPr>
          <p:nvPr>
            <p:ph type="title"/>
          </p:nvPr>
        </p:nvSpPr>
        <p:spPr>
          <a:xfrm>
            <a:off x="457200" y="239040"/>
            <a:ext cx="5251449" cy="990600"/>
          </a:xfrm>
        </p:spPr>
        <p:txBody>
          <a:bodyPr/>
          <a:lstStyle/>
          <a:p>
            <a:r>
              <a:rPr lang="de-DE"/>
              <a:t>Mastertitelformat bearbeiten</a:t>
            </a:r>
            <a:endParaRPr lang="en-US" dirty="0"/>
          </a:p>
        </p:txBody>
      </p:sp>
      <p:sp>
        <p:nvSpPr>
          <p:cNvPr id="3" name="Content Placeholder 2"/>
          <p:cNvSpPr>
            <a:spLocks noGrp="1"/>
          </p:cNvSpPr>
          <p:nvPr>
            <p:ph sz="half" idx="1"/>
          </p:nvPr>
        </p:nvSpPr>
        <p:spPr>
          <a:xfrm>
            <a:off x="457199" y="1440000"/>
            <a:ext cx="5251450" cy="4718304"/>
          </a:xfrm>
        </p:spPr>
        <p:txBody>
          <a:bodyPr lIns="0" tIns="0" rIns="0" bIns="0"/>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E6C2AC70-DDB6-4A4A-AB5C-5BE3BC2C17A7}" type="datetime2">
              <a:rPr lang="de-DE" smtClean="0"/>
              <a:pPr/>
              <a:t>Montag, 9. Mai 2022</a:t>
            </a:fld>
            <a:endParaRPr lang="de-DE" dirty="0"/>
          </a:p>
        </p:txBody>
      </p:sp>
      <p:sp>
        <p:nvSpPr>
          <p:cNvPr id="6" name="Footer Placeholder 5"/>
          <p:cNvSpPr>
            <a:spLocks noGrp="1"/>
          </p:cNvSpPr>
          <p:nvPr>
            <p:ph type="ftr" sz="quarter" idx="11"/>
          </p:nvPr>
        </p:nvSpPr>
        <p:spPr/>
        <p:txBody>
          <a:bodyPr/>
          <a:lstStyle>
            <a:lvl1pPr algn="l">
              <a:defRPr/>
            </a:lvl1pPr>
          </a:lstStyle>
          <a:p>
            <a:r>
              <a:rPr lang="de-DE"/>
              <a:t>PowerPoint Vorlage  -  Ver.  1.0.0</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2221200"/>
            <a:ext cx="3211286" cy="2052000"/>
          </a:xfrm>
        </p:spPr>
        <p:txBody>
          <a:bodyPr/>
          <a:lstStyle/>
          <a:p>
            <a:r>
              <a:rPr lang="de-DE"/>
              <a:t>Bild durch Klicken auf Symbol hinzufügen</a:t>
            </a:r>
            <a:endParaRPr lang="de-DE" dirty="0"/>
          </a:p>
        </p:txBody>
      </p:sp>
      <p:sp>
        <p:nvSpPr>
          <p:cNvPr id="8" name="Bildplatzhalter 8"/>
          <p:cNvSpPr>
            <a:spLocks noGrp="1"/>
          </p:cNvSpPr>
          <p:nvPr>
            <p:ph type="pic" sz="quarter" idx="14"/>
          </p:nvPr>
        </p:nvSpPr>
        <p:spPr>
          <a:xfrm>
            <a:off x="5940000" y="1"/>
            <a:ext cx="3211286" cy="2052000"/>
          </a:xfrm>
        </p:spPr>
        <p:txBody>
          <a:bodyPr/>
          <a:lstStyle/>
          <a:p>
            <a:r>
              <a:rPr lang="de-DE"/>
              <a:t>Bild durch Klicken auf Symbol hinzufügen</a:t>
            </a:r>
            <a:endParaRPr lang="de-DE" dirty="0"/>
          </a:p>
        </p:txBody>
      </p:sp>
      <p:sp>
        <p:nvSpPr>
          <p:cNvPr id="10" name="Textplatzhalter 8"/>
          <p:cNvSpPr>
            <a:spLocks noGrp="1"/>
          </p:cNvSpPr>
          <p:nvPr>
            <p:ph type="body" sz="quarter" idx="15"/>
          </p:nvPr>
        </p:nvSpPr>
        <p:spPr>
          <a:xfrm>
            <a:off x="457199" y="6157913"/>
            <a:ext cx="5251449" cy="258762"/>
          </a:xfrm>
        </p:spPr>
        <p:txBody>
          <a:bodyPr/>
          <a:lstStyle>
            <a:lvl1pPr>
              <a:defRPr sz="14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Bildplatzhalter 11"/>
          <p:cNvSpPr>
            <a:spLocks noGrp="1"/>
          </p:cNvSpPr>
          <p:nvPr>
            <p:ph type="pic" sz="quarter" idx="16"/>
          </p:nvPr>
        </p:nvSpPr>
        <p:spPr>
          <a:xfrm>
            <a:off x="5940000" y="4438800"/>
            <a:ext cx="3203575" cy="2052000"/>
          </a:xfrm>
        </p:spPr>
        <p:txBody>
          <a:bodyPr/>
          <a:lstStyle/>
          <a:p>
            <a:r>
              <a:rPr lang="de-DE"/>
              <a:t>Bild durch Klicken auf Symbol hinzufügen</a:t>
            </a:r>
            <a:endParaRPr lang="de-DE" dirty="0"/>
          </a:p>
        </p:txBody>
      </p:sp>
    </p:spTree>
    <p:extLst>
      <p:ext uri="{BB962C8B-B14F-4D97-AF65-F5344CB8AC3E}">
        <p14:creationId xmlns:p14="http://schemas.microsoft.com/office/powerpoint/2010/main" val="1095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Vier Bi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4" name="Date Placeholder 3"/>
          <p:cNvSpPr>
            <a:spLocks noGrp="1"/>
          </p:cNvSpPr>
          <p:nvPr>
            <p:ph type="dt" sz="half" idx="10"/>
          </p:nvPr>
        </p:nvSpPr>
        <p:spPr/>
        <p:txBody>
          <a:bodyPr/>
          <a:lstStyle/>
          <a:p>
            <a:fld id="{BF11A3C4-BA0B-4BC6-96C1-329CD615DB8A}" type="datetime2">
              <a:rPr lang="de-DE" smtClean="0"/>
              <a:pPr/>
              <a:t>Montag, 9. Mai 2022</a:t>
            </a:fld>
            <a:endParaRPr lang="de-DE" dirty="0"/>
          </a:p>
        </p:txBody>
      </p:sp>
      <p:sp>
        <p:nvSpPr>
          <p:cNvPr id="5" name="Footer Placeholder 4"/>
          <p:cNvSpPr>
            <a:spLocks noGrp="1"/>
          </p:cNvSpPr>
          <p:nvPr>
            <p:ph type="ftr" sz="quarter" idx="11"/>
          </p:nvPr>
        </p:nvSpPr>
        <p:spPr/>
        <p:txBody>
          <a:bodyPr/>
          <a:lstStyle>
            <a:lvl1pPr algn="l">
              <a:defRPr/>
            </a:lvl1pPr>
          </a:lstStyle>
          <a:p>
            <a:r>
              <a:rPr lang="de-DE"/>
              <a:t>PowerPoint Vorlage  -  Ver.  1.0.0</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p:nvCxnSpPr>
        <p:spPr>
          <a:xfrm>
            <a:off x="0" y="6484069"/>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Bildplatzhalter 13"/>
          <p:cNvSpPr>
            <a:spLocks noGrp="1"/>
          </p:cNvSpPr>
          <p:nvPr>
            <p:ph type="pic" sz="quarter" idx="13"/>
          </p:nvPr>
        </p:nvSpPr>
        <p:spPr>
          <a:xfrm>
            <a:off x="462899" y="1439863"/>
            <a:ext cx="1888220" cy="1560512"/>
          </a:xfrm>
        </p:spPr>
        <p:txBody>
          <a:bodyPr/>
          <a:lstStyle/>
          <a:p>
            <a:r>
              <a:rPr lang="de-DE"/>
              <a:t>Bild durch Klicken auf Symbol hinzufügen</a:t>
            </a:r>
          </a:p>
        </p:txBody>
      </p:sp>
      <p:sp>
        <p:nvSpPr>
          <p:cNvPr id="15" name="Bildplatzhalter 13"/>
          <p:cNvSpPr>
            <a:spLocks noGrp="1"/>
          </p:cNvSpPr>
          <p:nvPr>
            <p:ph type="pic" sz="quarter" idx="14"/>
          </p:nvPr>
        </p:nvSpPr>
        <p:spPr>
          <a:xfrm>
            <a:off x="2574793" y="1439863"/>
            <a:ext cx="1888220" cy="1560512"/>
          </a:xfrm>
        </p:spPr>
        <p:txBody>
          <a:bodyPr/>
          <a:lstStyle/>
          <a:p>
            <a:r>
              <a:rPr lang="de-DE"/>
              <a:t>Bild durch Klicken auf Symbol hinzufügen</a:t>
            </a:r>
          </a:p>
        </p:txBody>
      </p:sp>
      <p:sp>
        <p:nvSpPr>
          <p:cNvPr id="16" name="Bildplatzhalter 13"/>
          <p:cNvSpPr>
            <a:spLocks noGrp="1"/>
          </p:cNvSpPr>
          <p:nvPr>
            <p:ph type="pic" sz="quarter" idx="15"/>
          </p:nvPr>
        </p:nvSpPr>
        <p:spPr>
          <a:xfrm>
            <a:off x="4686687" y="1439862"/>
            <a:ext cx="1888220" cy="1560512"/>
          </a:xfrm>
        </p:spPr>
        <p:txBody>
          <a:bodyPr/>
          <a:lstStyle/>
          <a:p>
            <a:r>
              <a:rPr lang="de-DE"/>
              <a:t>Bild durch Klicken auf Symbol hinzufügen</a:t>
            </a:r>
          </a:p>
        </p:txBody>
      </p:sp>
      <p:sp>
        <p:nvSpPr>
          <p:cNvPr id="17" name="Bildplatzhalter 13"/>
          <p:cNvSpPr>
            <a:spLocks noGrp="1"/>
          </p:cNvSpPr>
          <p:nvPr>
            <p:ph type="pic" sz="quarter" idx="16"/>
          </p:nvPr>
        </p:nvSpPr>
        <p:spPr>
          <a:xfrm>
            <a:off x="6798580" y="1439862"/>
            <a:ext cx="1888220" cy="1560512"/>
          </a:xfrm>
        </p:spPr>
        <p:txBody>
          <a:bodyPr/>
          <a:lstStyle/>
          <a:p>
            <a:r>
              <a:rPr lang="de-DE"/>
              <a:t>Bild durch Klicken auf Symbol hinzufügen</a:t>
            </a:r>
            <a:endParaRPr lang="de-DE" dirty="0"/>
          </a:p>
        </p:txBody>
      </p:sp>
      <p:sp>
        <p:nvSpPr>
          <p:cNvPr id="19" name="Textplatzhalter 18"/>
          <p:cNvSpPr>
            <a:spLocks noGrp="1"/>
          </p:cNvSpPr>
          <p:nvPr>
            <p:ph type="body" sz="quarter" idx="17"/>
          </p:nvPr>
        </p:nvSpPr>
        <p:spPr>
          <a:xfrm>
            <a:off x="457199" y="3097213"/>
            <a:ext cx="1893919" cy="3132843"/>
          </a:xfrm>
        </p:spPr>
        <p:txBody>
          <a:bodyPr/>
          <a:lstStyle>
            <a:lvl1pPr indent="0" algn="l">
              <a:buFontTx/>
              <a:buNone/>
              <a:defRPr sz="1600" kern="0"/>
            </a:lvl1pPr>
            <a:lvl2pPr marL="0" indent="0" algn="l">
              <a:buFontTx/>
              <a:buNone/>
              <a:defRPr sz="1600" kern="0"/>
            </a:lvl2pPr>
            <a:lvl3pPr marL="184150" indent="0" algn="l">
              <a:buFontTx/>
              <a:buNone/>
              <a:defRPr sz="1600" kern="0"/>
            </a:lvl3pPr>
            <a:lvl4pPr marL="358775" indent="0" algn="l">
              <a:buFontTx/>
              <a:buNone/>
              <a:defRPr sz="1600" kern="0"/>
            </a:lvl4pPr>
            <a:lvl5pPr marL="581025" indent="0" algn="l">
              <a:buFontTx/>
              <a:buNone/>
              <a:defRPr sz="16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0" name="Textplatzhalter 18"/>
          <p:cNvSpPr>
            <a:spLocks noGrp="1"/>
          </p:cNvSpPr>
          <p:nvPr>
            <p:ph type="body" sz="quarter" idx="18"/>
          </p:nvPr>
        </p:nvSpPr>
        <p:spPr>
          <a:xfrm>
            <a:off x="2574794" y="3097213"/>
            <a:ext cx="1888220" cy="3132843"/>
          </a:xfrm>
        </p:spPr>
        <p:txBody>
          <a:bodyPr/>
          <a:lstStyle>
            <a:lvl1pPr indent="0" algn="l">
              <a:buFontTx/>
              <a:buNone/>
              <a:defRPr sz="1600" kern="0"/>
            </a:lvl1pPr>
            <a:lvl2pPr marL="0" indent="0" algn="l">
              <a:buFontTx/>
              <a:buNone/>
              <a:defRPr sz="1600" kern="0"/>
            </a:lvl2pPr>
            <a:lvl3pPr marL="184150" indent="0" algn="l">
              <a:buFontTx/>
              <a:buNone/>
              <a:defRPr sz="1600" kern="0"/>
            </a:lvl3pPr>
            <a:lvl4pPr marL="358775" indent="0" algn="l">
              <a:buFontTx/>
              <a:buNone/>
              <a:defRPr sz="1600" kern="0"/>
            </a:lvl4pPr>
            <a:lvl5pPr marL="581025" indent="0" algn="l">
              <a:buFontTx/>
              <a:buNone/>
              <a:defRPr sz="16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1" name="Textplatzhalter 18"/>
          <p:cNvSpPr>
            <a:spLocks noGrp="1"/>
          </p:cNvSpPr>
          <p:nvPr>
            <p:ph type="body" sz="quarter" idx="19"/>
          </p:nvPr>
        </p:nvSpPr>
        <p:spPr>
          <a:xfrm>
            <a:off x="4686687" y="3101270"/>
            <a:ext cx="1888220" cy="3132843"/>
          </a:xfrm>
        </p:spPr>
        <p:txBody>
          <a:bodyPr/>
          <a:lstStyle>
            <a:lvl1pPr indent="0" algn="l">
              <a:buFontTx/>
              <a:buNone/>
              <a:defRPr sz="1600" kern="0"/>
            </a:lvl1pPr>
            <a:lvl2pPr marL="0" indent="0" algn="l">
              <a:buFontTx/>
              <a:buNone/>
              <a:defRPr sz="1600" kern="0"/>
            </a:lvl2pPr>
            <a:lvl3pPr marL="184150" indent="0" algn="l">
              <a:buFontTx/>
              <a:buNone/>
              <a:defRPr sz="1600" kern="0"/>
            </a:lvl3pPr>
            <a:lvl4pPr marL="358775" indent="0" algn="l">
              <a:buFontTx/>
              <a:buNone/>
              <a:defRPr sz="1600" kern="0"/>
            </a:lvl4pPr>
            <a:lvl5pPr marL="581025" indent="0" algn="l">
              <a:buFontTx/>
              <a:buNone/>
              <a:defRPr sz="16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18"/>
          <p:cNvSpPr>
            <a:spLocks noGrp="1"/>
          </p:cNvSpPr>
          <p:nvPr>
            <p:ph type="body" sz="quarter" idx="20"/>
          </p:nvPr>
        </p:nvSpPr>
        <p:spPr>
          <a:xfrm>
            <a:off x="6798580" y="3105327"/>
            <a:ext cx="1888220" cy="3132843"/>
          </a:xfrm>
        </p:spPr>
        <p:txBody>
          <a:bodyPr/>
          <a:lstStyle>
            <a:lvl1pPr indent="0" algn="l">
              <a:buFontTx/>
              <a:buNone/>
              <a:defRPr sz="1600" kern="0"/>
            </a:lvl1pPr>
            <a:lvl2pPr marL="0" indent="0" algn="l">
              <a:buFontTx/>
              <a:buNone/>
              <a:defRPr sz="1600" kern="0"/>
            </a:lvl2pPr>
            <a:lvl3pPr marL="184150" indent="0" algn="l">
              <a:buFontTx/>
              <a:buNone/>
              <a:defRPr sz="1600" kern="0"/>
            </a:lvl3pPr>
            <a:lvl4pPr marL="358775" indent="0" algn="l">
              <a:buFontTx/>
              <a:buNone/>
              <a:defRPr sz="1600" kern="0"/>
            </a:lvl4pPr>
            <a:lvl5pPr marL="581025" indent="0" algn="l">
              <a:buFontTx/>
              <a:buNone/>
              <a:defRPr sz="16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8906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vmlDrawing" Target="../drawings/vmlDrawing1.v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 Id="rId30"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7"/>
            </p:custDataLst>
            <p:extLst>
              <p:ext uri="{D42A27DB-BD31-4B8C-83A1-F6EECF244321}">
                <p14:modId xmlns:p14="http://schemas.microsoft.com/office/powerpoint/2010/main" val="21644075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5" name="think-cell Folie" r:id="rId29" imgW="473" imgH="476" progId="TCLayout.ActiveDocument.1">
                  <p:embed/>
                </p:oleObj>
              </mc:Choice>
              <mc:Fallback>
                <p:oleObj name="think-cell Folie" r:id="rId29" imgW="473" imgH="476" progId="TCLayout.ActiveDocument.1">
                  <p:embed/>
                  <p:pic>
                    <p:nvPicPr>
                      <p:cNvPr id="0" name=""/>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9" name="Rechteck 8" hidden="1"/>
          <p:cNvSpPr/>
          <p:nvPr userDrawn="1">
            <p:custDataLst>
              <p:tags r:id="rId2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de-DE" sz="3200" b="1" i="0" baseline="0" dirty="0">
              <a:latin typeface="Source Sans Pro"/>
              <a:ea typeface="+mj-ea"/>
              <a:sym typeface="Source Sans Pro"/>
            </a:endParaRPr>
          </a:p>
        </p:txBody>
      </p:sp>
      <p:sp>
        <p:nvSpPr>
          <p:cNvPr id="2" name="Title Placeholder 1"/>
          <p:cNvSpPr>
            <a:spLocks noGrp="1"/>
          </p:cNvSpPr>
          <p:nvPr>
            <p:ph type="title"/>
          </p:nvPr>
        </p:nvSpPr>
        <p:spPr>
          <a:xfrm>
            <a:off x="457200" y="239040"/>
            <a:ext cx="8229600" cy="990600"/>
          </a:xfrm>
          <a:prstGeom prst="rect">
            <a:avLst/>
          </a:prstGeom>
        </p:spPr>
        <p:txBody>
          <a:bodyPr vert="horz" lIns="0" tIns="0" rIns="0" bIns="0" rtlCol="0" anchor="b" anchorCtr="0">
            <a:noAutofit/>
          </a:bodyPr>
          <a:lstStyle/>
          <a:p>
            <a:r>
              <a:rPr lang="de-DE" dirty="0"/>
              <a:t>Mastertitelformat bearbeiten</a:t>
            </a:r>
            <a:endParaRPr lang="en-US" dirty="0"/>
          </a:p>
        </p:txBody>
      </p:sp>
      <p:sp>
        <p:nvSpPr>
          <p:cNvPr id="3" name="Text Placeholder 2"/>
          <p:cNvSpPr>
            <a:spLocks noGrp="1"/>
          </p:cNvSpPr>
          <p:nvPr>
            <p:ph type="body" idx="1"/>
          </p:nvPr>
        </p:nvSpPr>
        <p:spPr>
          <a:xfrm>
            <a:off x="457200" y="1440000"/>
            <a:ext cx="8229600" cy="4717913"/>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Siebente Ebene</a:t>
            </a:r>
          </a:p>
          <a:p>
            <a:pPr lvl="7"/>
            <a:r>
              <a:rPr lang="de-DE" dirty="0"/>
              <a:t>Achte Ebene</a:t>
            </a:r>
          </a:p>
          <a:p>
            <a:pPr lvl="8"/>
            <a:r>
              <a:rPr lang="de-DE" dirty="0"/>
              <a:t>Neunte Ebene</a:t>
            </a:r>
            <a:endParaRPr lang="en-US" dirty="0"/>
          </a:p>
        </p:txBody>
      </p:sp>
      <p:sp>
        <p:nvSpPr>
          <p:cNvPr id="7" name="Rectangle 6"/>
          <p:cNvSpPr/>
          <p:nvPr/>
        </p:nvSpPr>
        <p:spPr>
          <a:xfrm>
            <a:off x="0" y="6492240"/>
            <a:ext cx="9144000" cy="365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5940000" y="6620400"/>
            <a:ext cx="2160000" cy="180000"/>
          </a:xfrm>
          <a:prstGeom prst="rect">
            <a:avLst/>
          </a:prstGeom>
        </p:spPr>
        <p:txBody>
          <a:bodyPr vert="horz" lIns="0" tIns="45720" rIns="91440" bIns="0" rtlCol="0" anchor="b" anchorCtr="0"/>
          <a:lstStyle>
            <a:lvl1pPr algn="l">
              <a:defRPr sz="1200">
                <a:solidFill>
                  <a:schemeClr val="accent6"/>
                </a:solidFill>
                <a:latin typeface="Source Sans Pro"/>
                <a:cs typeface="Source Sans Pro"/>
              </a:defRPr>
            </a:lvl1pPr>
          </a:lstStyle>
          <a:p>
            <a:fld id="{29F4AE5C-BDB9-4D57-93E8-A1B7F1B63554}" type="datetime2">
              <a:rPr lang="de-DE" smtClean="0"/>
              <a:pPr/>
              <a:t>Montag, 9. Mai 2022</a:t>
            </a:fld>
            <a:endParaRPr lang="de-DE" dirty="0"/>
          </a:p>
        </p:txBody>
      </p:sp>
      <p:sp>
        <p:nvSpPr>
          <p:cNvPr id="5" name="Footer Placeholder 4"/>
          <p:cNvSpPr>
            <a:spLocks noGrp="1"/>
          </p:cNvSpPr>
          <p:nvPr>
            <p:ph type="ftr" sz="quarter" idx="3"/>
          </p:nvPr>
        </p:nvSpPr>
        <p:spPr>
          <a:xfrm>
            <a:off x="1407009" y="6620400"/>
            <a:ext cx="4399200" cy="180000"/>
          </a:xfrm>
          <a:prstGeom prst="rect">
            <a:avLst/>
          </a:prstGeom>
        </p:spPr>
        <p:txBody>
          <a:bodyPr vert="horz" lIns="0" tIns="0" rIns="0" bIns="0" rtlCol="0" anchor="b" anchorCtr="0"/>
          <a:lstStyle>
            <a:lvl1pPr algn="l">
              <a:defRPr sz="1200">
                <a:solidFill>
                  <a:schemeClr val="accent6"/>
                </a:solidFill>
                <a:latin typeface="Source Sans Pro"/>
                <a:cs typeface="Source Sans Pro"/>
              </a:defRPr>
            </a:lvl1pPr>
          </a:lstStyle>
          <a:p>
            <a:r>
              <a:rPr lang="de-DE"/>
              <a:t>PowerPoint Vorlage  -  Ver.  1.0.0</a:t>
            </a:r>
            <a:endParaRPr lang="de-DE" dirty="0"/>
          </a:p>
        </p:txBody>
      </p:sp>
      <p:sp>
        <p:nvSpPr>
          <p:cNvPr id="6" name="Slide Number Placeholder 5"/>
          <p:cNvSpPr>
            <a:spLocks noGrp="1"/>
          </p:cNvSpPr>
          <p:nvPr>
            <p:ph type="sldNum" sz="quarter" idx="4"/>
          </p:nvPr>
        </p:nvSpPr>
        <p:spPr>
          <a:xfrm>
            <a:off x="8172000" y="6620400"/>
            <a:ext cx="514800" cy="180000"/>
          </a:xfrm>
          <a:prstGeom prst="rect">
            <a:avLst/>
          </a:prstGeom>
        </p:spPr>
        <p:txBody>
          <a:bodyPr vert="horz" lIns="0" tIns="0" rIns="0" bIns="0" rtlCol="0" anchor="b" anchorCtr="0"/>
          <a:lstStyle>
            <a:lvl1pPr algn="r">
              <a:defRPr sz="1200" b="0">
                <a:solidFill>
                  <a:schemeClr val="accent6"/>
                </a:solidFill>
                <a:latin typeface="Source Sans Pro"/>
                <a:cs typeface="Source Sans Pro"/>
              </a:defRPr>
            </a:lvl1pPr>
          </a:lstStyle>
          <a:p>
            <a:fld id="{9D26C6B8-7DF4-4F01-8878-A6272B56DAC3}" type="slidenum">
              <a:rPr lang="de-DE" smtClean="0"/>
              <a:pPr/>
              <a:t>‹Nr.›</a:t>
            </a:fld>
            <a:endParaRPr lang="de-DE" dirty="0"/>
          </a:p>
        </p:txBody>
      </p:sp>
      <p:pic>
        <p:nvPicPr>
          <p:cNvPr id="8" name="Bild 7" descr="NABU_Wormarke_Logo_fuer_ppt_NABU.png"/>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457200" y="6591070"/>
            <a:ext cx="763156" cy="177566"/>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84" r:id="rId3"/>
    <p:sldLayoutId id="2147483668" r:id="rId4"/>
    <p:sldLayoutId id="2147483670" r:id="rId5"/>
    <p:sldLayoutId id="2147483671" r:id="rId6"/>
    <p:sldLayoutId id="2147483672" r:id="rId7"/>
    <p:sldLayoutId id="2147483683" r:id="rId8"/>
    <p:sldLayoutId id="2147483673" r:id="rId9"/>
    <p:sldLayoutId id="2147483674" r:id="rId10"/>
    <p:sldLayoutId id="2147483675" r:id="rId11"/>
    <p:sldLayoutId id="2147483676" r:id="rId12"/>
    <p:sldLayoutId id="2147483677" r:id="rId13"/>
    <p:sldLayoutId id="2147483678" r:id="rId14"/>
    <p:sldLayoutId id="2147483679"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Lst>
  <p:hf hdr="0"/>
  <p:txStyles>
    <p:titleStyle>
      <a:lvl1pPr algn="l" defTabSz="914400" rtl="0" eaLnBrk="1" latinLnBrk="0" hangingPunct="1">
        <a:lnSpc>
          <a:spcPct val="90000"/>
        </a:lnSpc>
        <a:spcBef>
          <a:spcPct val="0"/>
        </a:spcBef>
        <a:buNone/>
        <a:defRPr sz="3200" b="1" i="0" kern="1200" spc="-100" baseline="0">
          <a:solidFill>
            <a:schemeClr val="tx2"/>
          </a:solidFill>
          <a:latin typeface="Source Sans Pro"/>
          <a:ea typeface="+mj-ea"/>
          <a:cs typeface="Source Sans Pro"/>
        </a:defRPr>
      </a:lvl1pPr>
    </p:titleStyle>
    <p:bodyStyle>
      <a:lvl1pPr marL="0" indent="0" algn="l" defTabSz="914400" rtl="0" eaLnBrk="1" latinLnBrk="0" hangingPunct="1">
        <a:spcBef>
          <a:spcPts val="1000"/>
        </a:spcBef>
        <a:spcAft>
          <a:spcPts val="0"/>
        </a:spcAft>
        <a:buClr>
          <a:schemeClr val="tx2"/>
        </a:buClr>
        <a:buSzPct val="85000"/>
        <a:buFont typeface="Arial" pitchFamily="34" charset="0"/>
        <a:buNone/>
        <a:defRPr sz="2000" kern="1200" baseline="0">
          <a:solidFill>
            <a:schemeClr val="tx1"/>
          </a:solidFill>
          <a:latin typeface="Source Sans Pro"/>
          <a:ea typeface="+mn-ea"/>
          <a:cs typeface="Source Sans Pro"/>
        </a:defRPr>
      </a:lvl1pPr>
      <a:lvl2pPr marL="176400" indent="-176400" algn="l" defTabSz="914400" rtl="0" eaLnBrk="1" latinLnBrk="0" hangingPunct="1">
        <a:spcBef>
          <a:spcPts val="1000"/>
        </a:spcBef>
        <a:spcAft>
          <a:spcPts val="0"/>
        </a:spcAft>
        <a:buClr>
          <a:schemeClr val="tx2"/>
        </a:buClr>
        <a:buSzPct val="100000"/>
        <a:buFont typeface="Arial"/>
        <a:buChar char="•"/>
        <a:defRPr sz="2000" kern="1200" baseline="0">
          <a:solidFill>
            <a:schemeClr val="tx1"/>
          </a:solidFill>
          <a:latin typeface="Source Sans Pro"/>
          <a:ea typeface="+mn-ea"/>
          <a:cs typeface="Source Sans Pro"/>
        </a:defRPr>
      </a:lvl2pPr>
      <a:lvl3pPr marL="363600" indent="-176400" algn="l" defTabSz="914400" rtl="0" eaLnBrk="1" latinLnBrk="0" hangingPunct="1">
        <a:spcBef>
          <a:spcPts val="1000"/>
        </a:spcBef>
        <a:spcAft>
          <a:spcPts val="0"/>
        </a:spcAft>
        <a:buClr>
          <a:schemeClr val="tx2"/>
        </a:buClr>
        <a:buSzPct val="100000"/>
        <a:buFont typeface="Arial"/>
        <a:buChar char="•"/>
        <a:defRPr sz="2000" kern="1200" baseline="0">
          <a:solidFill>
            <a:schemeClr val="tx1"/>
          </a:solidFill>
          <a:latin typeface="Source Sans Pro"/>
          <a:ea typeface="+mn-ea"/>
          <a:cs typeface="Source Sans Pro"/>
        </a:defRPr>
      </a:lvl3pPr>
      <a:lvl4pPr marL="543600" indent="-183600" algn="l" defTabSz="914400" rtl="0" eaLnBrk="1" latinLnBrk="0" hangingPunct="1">
        <a:spcBef>
          <a:spcPts val="1000"/>
        </a:spcBef>
        <a:spcAft>
          <a:spcPts val="0"/>
        </a:spcAft>
        <a:buClr>
          <a:schemeClr val="tx2"/>
        </a:buClr>
        <a:buFont typeface="Arial"/>
        <a:buChar char="•"/>
        <a:defRPr sz="2000" kern="1200" baseline="0">
          <a:solidFill>
            <a:schemeClr val="tx1"/>
          </a:solidFill>
          <a:latin typeface="Source Sans Pro"/>
          <a:ea typeface="+mn-ea"/>
          <a:cs typeface="Source Sans Pro"/>
        </a:defRPr>
      </a:lvl4pPr>
      <a:lvl5pPr marL="716400" indent="-176400" algn="l" defTabSz="914400" rtl="0" eaLnBrk="1" latinLnBrk="0" hangingPunct="1">
        <a:spcBef>
          <a:spcPts val="1000"/>
        </a:spcBef>
        <a:spcAft>
          <a:spcPts val="0"/>
        </a:spcAft>
        <a:buClr>
          <a:schemeClr val="tx2"/>
        </a:buClr>
        <a:buSzPct val="100000"/>
        <a:buFont typeface="Arial"/>
        <a:buChar char="•"/>
        <a:defRPr sz="2000" kern="1200" baseline="0">
          <a:solidFill>
            <a:schemeClr val="tx1"/>
          </a:solidFill>
          <a:latin typeface="Source Sans Pro"/>
          <a:ea typeface="+mn-ea"/>
          <a:cs typeface="Source Sans Pro"/>
        </a:defRPr>
      </a:lvl5pPr>
      <a:lvl6pPr marL="360000" indent="-360000" algn="l" defTabSz="914400" rtl="0" eaLnBrk="1" latinLnBrk="0" hangingPunct="1">
        <a:spcBef>
          <a:spcPts val="1000"/>
        </a:spcBef>
        <a:buClr>
          <a:schemeClr val="tx2"/>
        </a:buClr>
        <a:buFont typeface="+mj-lt"/>
        <a:buAutoNum type="arabicPeriod"/>
        <a:defRPr sz="2000" kern="1200">
          <a:solidFill>
            <a:schemeClr val="tx1"/>
          </a:solidFill>
          <a:latin typeface="+mn-lt"/>
          <a:ea typeface="+mn-ea"/>
          <a:cs typeface="+mn-cs"/>
        </a:defRPr>
      </a:lvl6pPr>
      <a:lvl7pPr marL="720000" indent="-360000" algn="l" defTabSz="914400" rtl="0" eaLnBrk="1" latinLnBrk="0" hangingPunct="1">
        <a:spcBef>
          <a:spcPts val="1000"/>
        </a:spcBef>
        <a:buClr>
          <a:schemeClr val="tx2"/>
        </a:buClr>
        <a:buFont typeface="+mj-lt"/>
        <a:buAutoNum type="arabicPeriod"/>
        <a:defRPr sz="2000" kern="1200">
          <a:solidFill>
            <a:schemeClr val="tx1"/>
          </a:solidFill>
          <a:latin typeface="+mn-lt"/>
          <a:ea typeface="+mn-ea"/>
          <a:cs typeface="+mn-cs"/>
        </a:defRPr>
      </a:lvl7pPr>
      <a:lvl8pPr marL="1080000" indent="-360000" algn="l" defTabSz="914400" rtl="0" eaLnBrk="1" latinLnBrk="0" hangingPunct="1">
        <a:spcBef>
          <a:spcPts val="1000"/>
        </a:spcBef>
        <a:buClr>
          <a:schemeClr val="tx2"/>
        </a:buClr>
        <a:buFont typeface="+mj-lt"/>
        <a:buAutoNum type="arabicPeriod"/>
        <a:defRPr sz="2000" kern="1200">
          <a:solidFill>
            <a:schemeClr val="tx1"/>
          </a:solidFill>
          <a:latin typeface="+mn-lt"/>
          <a:ea typeface="+mn-ea"/>
          <a:cs typeface="+mn-cs"/>
        </a:defRPr>
      </a:lvl8pPr>
      <a:lvl9pPr marL="1440000" indent="-360000" algn="l" defTabSz="914400" rtl="0" eaLnBrk="1" latinLnBrk="0" hangingPunct="1">
        <a:spcBef>
          <a:spcPts val="1000"/>
        </a:spcBef>
        <a:buClr>
          <a:schemeClr val="tx2"/>
        </a:buClr>
        <a:buFont typeface="+mj-lt"/>
        <a:buAutoNum type="arabicPeriod"/>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tags" Target="../tags/tag9.xml"/><Relationship Id="rId7" Type="http://schemas.openxmlformats.org/officeDocument/2006/relationships/image" Target="../media/image2.emf"/><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image" Target="../media/image37.jpeg"/><Relationship Id="rId5" Type="http://schemas.openxmlformats.org/officeDocument/2006/relationships/notesSlide" Target="../notesSlides/notesSlide6.xml"/><Relationship Id="rId10" Type="http://schemas.openxmlformats.org/officeDocument/2006/relationships/image" Target="../media/image36.jpeg"/><Relationship Id="rId4" Type="http://schemas.openxmlformats.org/officeDocument/2006/relationships/slideLayout" Target="../slideLayouts/slideLayout3.xml"/><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1.png"/><Relationship Id="rId3" Type="http://schemas.openxmlformats.org/officeDocument/2006/relationships/tags" Target="../tags/tag11.xml"/><Relationship Id="rId7" Type="http://schemas.openxmlformats.org/officeDocument/2006/relationships/image" Target="../media/image2.emf"/><Relationship Id="rId12" Type="http://schemas.openxmlformats.org/officeDocument/2006/relationships/image" Target="../media/image30.png"/><Relationship Id="rId2" Type="http://schemas.openxmlformats.org/officeDocument/2006/relationships/tags" Target="../tags/tag10.xml"/><Relationship Id="rId16" Type="http://schemas.microsoft.com/office/2007/relationships/hdphoto" Target="../media/hdphoto3.wdp"/><Relationship Id="rId1" Type="http://schemas.openxmlformats.org/officeDocument/2006/relationships/vmlDrawing" Target="../drawings/vmlDrawing5.vml"/><Relationship Id="rId6" Type="http://schemas.openxmlformats.org/officeDocument/2006/relationships/oleObject" Target="../embeddings/oleObject5.bin"/><Relationship Id="rId11" Type="http://schemas.microsoft.com/office/2007/relationships/hdphoto" Target="../media/hdphoto1.wdp"/><Relationship Id="rId5" Type="http://schemas.openxmlformats.org/officeDocument/2006/relationships/notesSlide" Target="../notesSlides/notesSlide7.xml"/><Relationship Id="rId15" Type="http://schemas.openxmlformats.org/officeDocument/2006/relationships/image" Target="../media/image42.png"/><Relationship Id="rId10" Type="http://schemas.openxmlformats.org/officeDocument/2006/relationships/image" Target="../media/image40.png"/><Relationship Id="rId4" Type="http://schemas.openxmlformats.org/officeDocument/2006/relationships/slideLayout" Target="../slideLayouts/slideLayout3.xml"/><Relationship Id="rId9" Type="http://schemas.openxmlformats.org/officeDocument/2006/relationships/image" Target="../media/image39.jpeg"/><Relationship Id="rId1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slideLayout" Target="../slideLayouts/slideLayout3.xml"/><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2.emf"/><Relationship Id="rId11" Type="http://schemas.openxmlformats.org/officeDocument/2006/relationships/image" Target="../media/image54.png"/><Relationship Id="rId5" Type="http://schemas.openxmlformats.org/officeDocument/2006/relationships/oleObject" Target="../embeddings/oleObject6.bin"/><Relationship Id="rId10" Type="http://schemas.openxmlformats.org/officeDocument/2006/relationships/image" Target="../media/image53.png"/><Relationship Id="rId4" Type="http://schemas.openxmlformats.org/officeDocument/2006/relationships/notesSlide" Target="../notesSlides/notesSlide8.xml"/><Relationship Id="rId9" Type="http://schemas.openxmlformats.org/officeDocument/2006/relationships/image" Target="../media/image52.jpeg"/><Relationship Id="rId14"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slideLayout" Target="../slideLayouts/slideLayout3.xml"/><Relationship Id="rId7" Type="http://schemas.openxmlformats.org/officeDocument/2006/relationships/image" Target="../media/image57.png"/><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image" Target="../media/image2.emf"/><Relationship Id="rId5" Type="http://schemas.openxmlformats.org/officeDocument/2006/relationships/oleObject" Target="../embeddings/oleObject6.bin"/><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3" Type="http://schemas.openxmlformats.org/officeDocument/2006/relationships/hyperlink" Target="http://www.nabu-duesseldorf.de/"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5.xml"/><Relationship Id="rId7" Type="http://schemas.openxmlformats.org/officeDocument/2006/relationships/image" Target="../media/image2.emf"/><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4.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tags" Target="../tags/tag7.xml"/><Relationship Id="rId7" Type="http://schemas.openxmlformats.org/officeDocument/2006/relationships/image" Target="../media/image25.jpe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slideLayout" Target="../slideLayouts/slideLayout3.xml"/><Relationship Id="rId9" Type="http://schemas.openxmlformats.org/officeDocument/2006/relationships/hyperlink" Target="http://www.nabu-duesseldorf.de/unsere-projekte/nachhaltigkei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2483768" y="2492896"/>
            <a:ext cx="6707087" cy="1272384"/>
          </a:xfrm>
        </p:spPr>
        <p:txBody>
          <a:bodyPr/>
          <a:lstStyle/>
          <a:p>
            <a:r>
              <a:rPr lang="de-DE" sz="2800" dirty="0">
                <a:latin typeface="Calibri" panose="020F0502020204030204" pitchFamily="34" charset="0"/>
                <a:cs typeface="Calibri" panose="020F0502020204030204" pitchFamily="34" charset="0"/>
              </a:rPr>
              <a:t>Mitgliederversammlung</a:t>
            </a:r>
            <a:br>
              <a:rPr lang="de-DE" sz="2800" dirty="0">
                <a:latin typeface="Calibri" panose="020F0502020204030204" pitchFamily="34" charset="0"/>
                <a:cs typeface="Calibri" panose="020F0502020204030204" pitchFamily="34" charset="0"/>
              </a:rPr>
            </a:br>
            <a:r>
              <a:rPr lang="de-DE" sz="2800" dirty="0">
                <a:latin typeface="Calibri" panose="020F0502020204030204" pitchFamily="34" charset="0"/>
                <a:cs typeface="Calibri" panose="020F0502020204030204" pitchFamily="34" charset="0"/>
              </a:rPr>
              <a:t>NABU Düsseldorf e. V. 2022</a:t>
            </a:r>
            <a:br>
              <a:rPr lang="de-DE" dirty="0"/>
            </a:br>
            <a:endParaRPr lang="de-DE" sz="2400" dirty="0">
              <a:solidFill>
                <a:schemeClr val="tx1"/>
              </a:solidFill>
              <a:ea typeface="+mn-ea"/>
            </a:endParaRPr>
          </a:p>
        </p:txBody>
      </p:sp>
      <p:sp>
        <p:nvSpPr>
          <p:cNvPr id="6" name="Untertitel 5"/>
          <p:cNvSpPr>
            <a:spLocks noGrp="1"/>
          </p:cNvSpPr>
          <p:nvPr>
            <p:ph type="subTitle" idx="1"/>
          </p:nvPr>
        </p:nvSpPr>
        <p:spPr>
          <a:xfrm>
            <a:off x="1134787" y="3884808"/>
            <a:ext cx="6101509" cy="1272384"/>
          </a:xfrm>
        </p:spPr>
        <p:txBody>
          <a:bodyPr/>
          <a:lstStyle/>
          <a:p>
            <a:endParaRPr lang="de-DE" sz="3600" b="1"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374" name="think-cell Folie" r:id="rId6" imgW="473" imgH="476" progId="TCLayout.ActiveDocument.1">
                  <p:embed/>
                </p:oleObj>
              </mc:Choice>
              <mc:Fallback>
                <p:oleObj name="think-cell Folie" r:id="rId6" imgW="473" imgH="476" progId="TCLayout.ActiveDocument.1">
                  <p:embed/>
                  <p:pic>
                    <p:nvPicPr>
                      <p:cNvPr id="3" name="Objek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hteck 1"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3200" b="1" dirty="0">
              <a:latin typeface="Source Sans Pro"/>
              <a:ea typeface="+mj-ea"/>
              <a:sym typeface="Source Sans Pro"/>
            </a:endParaRPr>
          </a:p>
        </p:txBody>
      </p:sp>
      <p:sp>
        <p:nvSpPr>
          <p:cNvPr id="5" name="Datumsplatzhalter 4"/>
          <p:cNvSpPr>
            <a:spLocks noGrp="1"/>
          </p:cNvSpPr>
          <p:nvPr>
            <p:ph type="dt" sz="half" idx="10"/>
          </p:nvPr>
        </p:nvSpPr>
        <p:spPr/>
        <p:txBody>
          <a:bodyPr/>
          <a:lstStyle/>
          <a:p>
            <a:endParaRPr lang="de-DE" dirty="0"/>
          </a:p>
        </p:txBody>
      </p:sp>
      <p:sp>
        <p:nvSpPr>
          <p:cNvPr id="6" name="Foliennummernplatzhalter 5"/>
          <p:cNvSpPr>
            <a:spLocks noGrp="1"/>
          </p:cNvSpPr>
          <p:nvPr>
            <p:ph type="sldNum" sz="quarter" idx="12"/>
          </p:nvPr>
        </p:nvSpPr>
        <p:spPr/>
        <p:txBody>
          <a:bodyPr/>
          <a:lstStyle/>
          <a:p>
            <a:fld id="{9D26C6B8-7DF4-4F01-8878-A6272B56DAC3}" type="slidenum">
              <a:rPr lang="de-DE" smtClean="0"/>
              <a:pPr/>
              <a:t>10</a:t>
            </a:fld>
            <a:endParaRPr lang="de-DE"/>
          </a:p>
        </p:txBody>
      </p:sp>
      <p:pic>
        <p:nvPicPr>
          <p:cNvPr id="11" name="Inhaltsplatzhalter 17">
            <a:extLst>
              <a:ext uri="{FF2B5EF4-FFF2-40B4-BE49-F238E27FC236}">
                <a16:creationId xmlns:a16="http://schemas.microsoft.com/office/drawing/2014/main" id="{0BED2ADC-BD43-4C23-9B93-A38C251D752D}"/>
              </a:ext>
            </a:extLst>
          </p:cNvPr>
          <p:cNvPicPr>
            <a:picLocks noGrp="1" noChangeAspect="1"/>
          </p:cNvPicPr>
          <p:nvPr>
            <p:ph sz="half" idx="1"/>
          </p:nvPr>
        </p:nvPicPr>
        <p:blipFill>
          <a:blip r:embed="rId8" cstate="email">
            <a:extLst>
              <a:ext uri="{28A0092B-C50C-407E-A947-70E740481C1C}">
                <a14:useLocalDpi xmlns:a14="http://schemas.microsoft.com/office/drawing/2010/main"/>
              </a:ext>
            </a:extLst>
          </a:blip>
          <a:srcRect/>
          <a:stretch/>
        </p:blipFill>
        <p:spPr>
          <a:xfrm>
            <a:off x="5280294" y="3645024"/>
            <a:ext cx="3212757" cy="2041085"/>
          </a:xfrm>
          <a:prstGeom prst="rect">
            <a:avLst/>
          </a:prstGeom>
          <a:ln/>
        </p:spPr>
        <p:style>
          <a:lnRef idx="2">
            <a:schemeClr val="accent2"/>
          </a:lnRef>
          <a:fillRef idx="1">
            <a:schemeClr val="lt1"/>
          </a:fillRef>
          <a:effectRef idx="0">
            <a:schemeClr val="accent2"/>
          </a:effectRef>
          <a:fontRef idx="minor">
            <a:schemeClr val="dk1"/>
          </a:fontRef>
        </p:style>
      </p:pic>
      <p:sp>
        <p:nvSpPr>
          <p:cNvPr id="16" name="Titel 7">
            <a:extLst>
              <a:ext uri="{FF2B5EF4-FFF2-40B4-BE49-F238E27FC236}">
                <a16:creationId xmlns:a16="http://schemas.microsoft.com/office/drawing/2014/main" id="{4A9B966B-018F-4F79-823D-01E08F6C1BAD}"/>
              </a:ext>
            </a:extLst>
          </p:cNvPr>
          <p:cNvSpPr>
            <a:spLocks noGrp="1"/>
          </p:cNvSpPr>
          <p:nvPr>
            <p:ph type="title"/>
          </p:nvPr>
        </p:nvSpPr>
        <p:spPr>
          <a:xfrm>
            <a:off x="282352" y="-13020"/>
            <a:ext cx="8579296" cy="902482"/>
          </a:xfrm>
        </p:spPr>
        <p:txBody>
          <a:bodyPr vert="horz" lIns="0" tIns="0" rIns="0" bIns="0" rtlCol="0" anchor="ctr" anchorCtr="0">
            <a:noAutofit/>
          </a:bodyPr>
          <a:lstStyle/>
          <a:p>
            <a:pPr algn="ctr"/>
            <a:r>
              <a:rPr lang="de-DE" sz="2000" dirty="0">
                <a:latin typeface="Calibri" panose="020F0502020204030204" pitchFamily="34" charset="0"/>
                <a:cs typeface="Calibri" panose="020F0502020204030204" pitchFamily="34" charset="0"/>
              </a:rPr>
              <a:t>Obstwiese am Unterbacher See </a:t>
            </a:r>
            <a:br>
              <a:rPr lang="de-DE" sz="2000" dirty="0">
                <a:latin typeface="Calibri" panose="020F0502020204030204" pitchFamily="34" charset="0"/>
                <a:cs typeface="Calibri" panose="020F0502020204030204" pitchFamily="34" charset="0"/>
              </a:rPr>
            </a:br>
            <a:r>
              <a:rPr lang="de-DE" sz="2000" dirty="0">
                <a:latin typeface="Calibri" panose="020F0502020204030204" pitchFamily="34" charset="0"/>
                <a:cs typeface="Calibri" panose="020F0502020204030204" pitchFamily="34" charset="0"/>
              </a:rPr>
              <a:t>Pflege und Aktionen vom Mai 2021 bis April 2022</a:t>
            </a:r>
          </a:p>
        </p:txBody>
      </p:sp>
      <p:sp>
        <p:nvSpPr>
          <p:cNvPr id="13" name="Textfeld 12">
            <a:extLst>
              <a:ext uri="{FF2B5EF4-FFF2-40B4-BE49-F238E27FC236}">
                <a16:creationId xmlns:a16="http://schemas.microsoft.com/office/drawing/2014/main" id="{E3AB8F6E-037A-4200-9727-7426E93C85EC}"/>
              </a:ext>
            </a:extLst>
          </p:cNvPr>
          <p:cNvSpPr txBox="1"/>
          <p:nvPr/>
        </p:nvSpPr>
        <p:spPr>
          <a:xfrm>
            <a:off x="234702" y="722276"/>
            <a:ext cx="5816754" cy="1169551"/>
          </a:xfrm>
          <a:prstGeom prst="rect">
            <a:avLst/>
          </a:prstGeom>
          <a:noFill/>
        </p:spPr>
        <p:txBody>
          <a:bodyPr wrap="square" rtlCol="0">
            <a:spAutoFit/>
          </a:bodyPr>
          <a:lstStyle/>
          <a:p>
            <a:r>
              <a:rPr lang="de-DE" sz="1400" b="1" dirty="0">
                <a:latin typeface="Calibri" panose="020F0502020204030204" pitchFamily="34" charset="0"/>
                <a:cs typeface="Calibri" panose="020F0502020204030204" pitchFamily="34" charset="0"/>
              </a:rPr>
              <a:t>  3 große Pflegeaktionen:</a:t>
            </a:r>
          </a:p>
          <a:p>
            <a:r>
              <a:rPr lang="de-DE" sz="1400" dirty="0">
                <a:latin typeface="Calibri" panose="020F0502020204030204" pitchFamily="34" charset="0"/>
                <a:cs typeface="Calibri" panose="020F0502020204030204" pitchFamily="34" charset="0"/>
              </a:rPr>
              <a:t>  Juli 2021 Flächenvorbereitung für Zaunarbeiten</a:t>
            </a:r>
          </a:p>
          <a:p>
            <a:r>
              <a:rPr lang="de-DE" sz="1400" dirty="0">
                <a:latin typeface="Calibri" panose="020F0502020204030204" pitchFamily="34" charset="0"/>
                <a:cs typeface="Calibri" panose="020F0502020204030204" pitchFamily="34" charset="0"/>
              </a:rPr>
              <a:t>  Sept 2021 vor dem Tag des Apfels mit Freiwilligen vom LKA</a:t>
            </a:r>
          </a:p>
          <a:p>
            <a:r>
              <a:rPr lang="de-DE" sz="1400" dirty="0">
                <a:latin typeface="Calibri" panose="020F0502020204030204" pitchFamily="34" charset="0"/>
                <a:cs typeface="Calibri" panose="020F0502020204030204" pitchFamily="34" charset="0"/>
              </a:rPr>
              <a:t>  Feb 2022 große Vorfrühlingspflege mit 11 </a:t>
            </a:r>
            <a:r>
              <a:rPr lang="de-DE" sz="1400" dirty="0" err="1">
                <a:latin typeface="Calibri" panose="020F0502020204030204" pitchFamily="34" charset="0"/>
                <a:cs typeface="Calibri" panose="020F0502020204030204" pitchFamily="34" charset="0"/>
              </a:rPr>
              <a:t>Helfer:innen</a:t>
            </a:r>
            <a:endParaRPr lang="de-DE" sz="1400" dirty="0">
              <a:latin typeface="Calibri" panose="020F0502020204030204" pitchFamily="34" charset="0"/>
              <a:cs typeface="Calibri" panose="020F0502020204030204" pitchFamily="34" charset="0"/>
            </a:endParaRPr>
          </a:p>
          <a:p>
            <a:endParaRPr lang="de-DE" sz="1400" dirty="0"/>
          </a:p>
        </p:txBody>
      </p:sp>
      <p:sp>
        <p:nvSpPr>
          <p:cNvPr id="21" name="Textfeld 20">
            <a:extLst>
              <a:ext uri="{FF2B5EF4-FFF2-40B4-BE49-F238E27FC236}">
                <a16:creationId xmlns:a16="http://schemas.microsoft.com/office/drawing/2014/main" id="{08B717C4-26BE-4036-99E0-008F34E0E23C}"/>
              </a:ext>
            </a:extLst>
          </p:cNvPr>
          <p:cNvSpPr txBox="1"/>
          <p:nvPr/>
        </p:nvSpPr>
        <p:spPr>
          <a:xfrm>
            <a:off x="290884" y="1624758"/>
            <a:ext cx="2336900" cy="523220"/>
          </a:xfrm>
          <a:prstGeom prst="rect">
            <a:avLst/>
          </a:prstGeom>
          <a:noFill/>
        </p:spPr>
        <p:txBody>
          <a:bodyPr wrap="square">
            <a:spAutoFit/>
          </a:bodyPr>
          <a:lstStyle/>
          <a:p>
            <a:r>
              <a:rPr lang="de-DE" sz="1400" dirty="0">
                <a:latin typeface="Calibri" panose="020F0502020204030204" pitchFamily="34" charset="0"/>
                <a:cs typeface="Calibri" panose="020F0502020204030204" pitchFamily="34" charset="0"/>
              </a:rPr>
              <a:t>35 m Zaun wurde am 19.07.21 neu gebaut.</a:t>
            </a:r>
          </a:p>
        </p:txBody>
      </p:sp>
      <p:sp>
        <p:nvSpPr>
          <p:cNvPr id="22" name="Textfeld 21">
            <a:extLst>
              <a:ext uri="{FF2B5EF4-FFF2-40B4-BE49-F238E27FC236}">
                <a16:creationId xmlns:a16="http://schemas.microsoft.com/office/drawing/2014/main" id="{37C1A4E1-9930-49D9-8AB2-E69410C33953}"/>
              </a:ext>
            </a:extLst>
          </p:cNvPr>
          <p:cNvSpPr txBox="1"/>
          <p:nvPr/>
        </p:nvSpPr>
        <p:spPr>
          <a:xfrm>
            <a:off x="282352" y="3762988"/>
            <a:ext cx="4289648" cy="1384995"/>
          </a:xfrm>
          <a:prstGeom prst="rect">
            <a:avLst/>
          </a:prstGeom>
          <a:noFill/>
          <a:effectLst>
            <a:glow rad="101600">
              <a:schemeClr val="accent1">
                <a:satMod val="175000"/>
                <a:alpha val="40000"/>
              </a:schemeClr>
            </a:glow>
          </a:effectLst>
        </p:spPr>
        <p:txBody>
          <a:bodyPr wrap="square" rtlCol="0">
            <a:spAutoFit/>
          </a:bodyPr>
          <a:lstStyle/>
          <a:p>
            <a:r>
              <a:rPr lang="de-DE" sz="1400" b="1" dirty="0">
                <a:latin typeface="Calibri" panose="020F0502020204030204" pitchFamily="34" charset="0"/>
                <a:cs typeface="Calibri" panose="020F0502020204030204" pitchFamily="34" charset="0"/>
              </a:rPr>
              <a:t>Gute, realisierte Ideen</a:t>
            </a:r>
            <a:r>
              <a:rPr lang="de-DE" sz="1400" dirty="0">
                <a:latin typeface="Calibri" panose="020F0502020204030204" pitchFamily="34" charset="0"/>
                <a:cs typeface="Calibri" panose="020F0502020204030204" pitchFamily="34" charset="0"/>
              </a:rPr>
              <a:t>: </a:t>
            </a:r>
          </a:p>
          <a:p>
            <a:r>
              <a:rPr lang="de-DE" sz="1400" dirty="0">
                <a:latin typeface="Calibri" panose="020F0502020204030204" pitchFamily="34" charset="0"/>
                <a:cs typeface="Calibri" panose="020F0502020204030204" pitchFamily="34" charset="0"/>
              </a:rPr>
              <a:t>Info-Tafel hat wechselnde Themen:  </a:t>
            </a:r>
            <a:br>
              <a:rPr lang="de-DE" sz="1400" dirty="0">
                <a:latin typeface="Calibri" panose="020F0502020204030204" pitchFamily="34" charset="0"/>
                <a:cs typeface="Calibri" panose="020F0502020204030204" pitchFamily="34" charset="0"/>
              </a:rPr>
            </a:br>
            <a:r>
              <a:rPr lang="de-DE" sz="1400" dirty="0">
                <a:latin typeface="Calibri" panose="020F0502020204030204" pitchFamily="34" charset="0"/>
                <a:cs typeface="Calibri" panose="020F0502020204030204" pitchFamily="34" charset="0"/>
              </a:rPr>
              <a:t>Interesse der Spaziergänger wurde geweckt!</a:t>
            </a:r>
          </a:p>
          <a:p>
            <a:r>
              <a:rPr lang="de-DE" sz="1400" dirty="0">
                <a:latin typeface="Calibri" panose="020F0502020204030204" pitchFamily="34" charset="0"/>
                <a:cs typeface="Calibri" panose="020F0502020204030204" pitchFamily="34" charset="0"/>
              </a:rPr>
              <a:t>Mitgliedschaft bei der Schülerrudergemeinschaft (SRG) Erkrath e.V.  - Platz für neue Werkzeugkiste!</a:t>
            </a:r>
          </a:p>
          <a:p>
            <a:r>
              <a:rPr lang="de-DE" sz="1400" dirty="0"/>
              <a:t> </a:t>
            </a:r>
          </a:p>
        </p:txBody>
      </p:sp>
      <p:sp>
        <p:nvSpPr>
          <p:cNvPr id="10" name="Textfeld 9">
            <a:extLst>
              <a:ext uri="{FF2B5EF4-FFF2-40B4-BE49-F238E27FC236}">
                <a16:creationId xmlns:a16="http://schemas.microsoft.com/office/drawing/2014/main" id="{E3CF1F29-C514-4DCB-967D-5067AB54075E}"/>
              </a:ext>
            </a:extLst>
          </p:cNvPr>
          <p:cNvSpPr txBox="1"/>
          <p:nvPr/>
        </p:nvSpPr>
        <p:spPr>
          <a:xfrm>
            <a:off x="282352" y="2373437"/>
            <a:ext cx="3495358" cy="1169551"/>
          </a:xfrm>
          <a:prstGeom prst="rect">
            <a:avLst/>
          </a:prstGeom>
          <a:noFill/>
        </p:spPr>
        <p:txBody>
          <a:bodyPr wrap="square" rtlCol="0">
            <a:spAutoFit/>
          </a:bodyPr>
          <a:lstStyle/>
          <a:p>
            <a:r>
              <a:rPr lang="de-DE" sz="1400" b="1" dirty="0">
                <a:latin typeface="Calibri" panose="020F0502020204030204" pitchFamily="34" charset="0"/>
                <a:cs typeface="Calibri" panose="020F0502020204030204" pitchFamily="34" charset="0"/>
              </a:rPr>
              <a:t>Misserfolge</a:t>
            </a:r>
            <a:r>
              <a:rPr lang="de-DE" sz="1400" dirty="0">
                <a:latin typeface="Calibri" panose="020F0502020204030204" pitchFamily="34" charset="0"/>
                <a:cs typeface="Calibri" panose="020F0502020204030204" pitchFamily="34" charset="0"/>
              </a:rPr>
              <a:t>:</a:t>
            </a:r>
          </a:p>
          <a:p>
            <a:r>
              <a:rPr lang="de-DE" sz="1400" dirty="0">
                <a:latin typeface="Calibri" panose="020F0502020204030204" pitchFamily="34" charset="0"/>
                <a:cs typeface="Calibri" panose="020F0502020204030204" pitchFamily="34" charset="0"/>
              </a:rPr>
              <a:t>Mähen im Juni-Juli war nicht möglich</a:t>
            </a:r>
            <a:r>
              <a:rPr lang="de-DE" sz="1400" dirty="0">
                <a:solidFill>
                  <a:srgbClr val="535BF3"/>
                </a:solidFill>
                <a:latin typeface="Calibri" panose="020F0502020204030204" pitchFamily="34" charset="0"/>
                <a:cs typeface="Calibri" panose="020F0502020204030204" pitchFamily="34" charset="0"/>
              </a:rPr>
              <a:t>: </a:t>
            </a:r>
          </a:p>
          <a:p>
            <a:r>
              <a:rPr lang="de-DE" sz="1400" dirty="0">
                <a:latin typeface="Calibri" panose="020F0502020204030204" pitchFamily="34" charset="0"/>
                <a:cs typeface="Calibri" panose="020F0502020204030204" pitchFamily="34" charset="0"/>
              </a:rPr>
              <a:t>Wiese</a:t>
            </a:r>
            <a:r>
              <a:rPr lang="de-DE" sz="1400" b="1" dirty="0">
                <a:latin typeface="Calibri" panose="020F0502020204030204" pitchFamily="34" charset="0"/>
                <a:cs typeface="Calibri" panose="020F0502020204030204" pitchFamily="34" charset="0"/>
              </a:rPr>
              <a:t> </a:t>
            </a:r>
            <a:r>
              <a:rPr lang="de-DE" sz="1400" dirty="0">
                <a:latin typeface="Calibri" panose="020F0502020204030204" pitchFamily="34" charset="0"/>
                <a:cs typeface="Calibri" panose="020F0502020204030204" pitchFamily="34" charset="0"/>
              </a:rPr>
              <a:t>stand unter Wasser, </a:t>
            </a:r>
          </a:p>
          <a:p>
            <a:r>
              <a:rPr lang="de-DE" sz="1400" dirty="0">
                <a:latin typeface="Calibri" panose="020F0502020204030204" pitchFamily="34" charset="0"/>
                <a:cs typeface="Calibri" panose="020F0502020204030204" pitchFamily="34" charset="0"/>
              </a:rPr>
              <a:t>Das Gras war im August für Heu ungeeignet.</a:t>
            </a:r>
          </a:p>
          <a:p>
            <a:r>
              <a:rPr lang="de-DE" sz="1400" dirty="0">
                <a:latin typeface="Calibri" panose="020F0502020204030204" pitchFamily="34" charset="0"/>
                <a:cs typeface="Calibri" panose="020F0502020204030204" pitchFamily="34" charset="0"/>
              </a:rPr>
              <a:t>Dazu kam ein schwacher Obstertrag.</a:t>
            </a:r>
          </a:p>
        </p:txBody>
      </p:sp>
      <p:pic>
        <p:nvPicPr>
          <p:cNvPr id="25" name="Inhaltsplatzhalter 4">
            <a:extLst>
              <a:ext uri="{FF2B5EF4-FFF2-40B4-BE49-F238E27FC236}">
                <a16:creationId xmlns:a16="http://schemas.microsoft.com/office/drawing/2014/main" id="{2921CA32-B6B1-463E-B51C-598CAA82AA52}"/>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6119919" y="1123016"/>
            <a:ext cx="2553051" cy="1534397"/>
          </a:xfrm>
          <a:prstGeom prst="rect">
            <a:avLst/>
          </a:prstGeom>
          <a:ln/>
        </p:spPr>
        <p:style>
          <a:lnRef idx="2">
            <a:schemeClr val="accent2"/>
          </a:lnRef>
          <a:fillRef idx="1">
            <a:schemeClr val="lt1"/>
          </a:fillRef>
          <a:effectRef idx="0">
            <a:schemeClr val="accent2"/>
          </a:effectRef>
          <a:fontRef idx="minor">
            <a:schemeClr val="dk1"/>
          </a:fontRef>
        </p:style>
      </p:pic>
      <p:pic>
        <p:nvPicPr>
          <p:cNvPr id="28" name="Inhaltsplatzhalter 17">
            <a:extLst>
              <a:ext uri="{FF2B5EF4-FFF2-40B4-BE49-F238E27FC236}">
                <a16:creationId xmlns:a16="http://schemas.microsoft.com/office/drawing/2014/main" id="{77B57582-EE59-4B80-B522-2AD9B032F3BC}"/>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3513095" y="4922932"/>
            <a:ext cx="1800200" cy="1421643"/>
          </a:xfrm>
          <a:prstGeom prst="rect">
            <a:avLst/>
          </a:prstGeom>
        </p:spPr>
        <p:style>
          <a:lnRef idx="2">
            <a:schemeClr val="accent2"/>
          </a:lnRef>
          <a:fillRef idx="1">
            <a:schemeClr val="lt1"/>
          </a:fillRef>
          <a:effectRef idx="0">
            <a:schemeClr val="accent2"/>
          </a:effectRef>
          <a:fontRef idx="minor">
            <a:schemeClr val="dk1"/>
          </a:fontRef>
        </p:style>
      </p:pic>
      <p:pic>
        <p:nvPicPr>
          <p:cNvPr id="23" name="Inhaltsplatzhalter 5">
            <a:extLst>
              <a:ext uri="{FF2B5EF4-FFF2-40B4-BE49-F238E27FC236}">
                <a16:creationId xmlns:a16="http://schemas.microsoft.com/office/drawing/2014/main" id="{90378BE6-6BE9-4F30-9309-2C77F2A58F6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779912" y="2057307"/>
            <a:ext cx="2553051" cy="1587717"/>
          </a:xfrm>
          <a:prstGeom prst="rect">
            <a:avLst/>
          </a:prstGeom>
        </p:spPr>
        <p:style>
          <a:lnRef idx="2">
            <a:schemeClr val="accent2"/>
          </a:lnRef>
          <a:fillRef idx="1">
            <a:schemeClr val="lt1"/>
          </a:fillRef>
          <a:effectRef idx="0">
            <a:schemeClr val="accent2"/>
          </a:effectRef>
          <a:fontRef idx="minor">
            <a:schemeClr val="dk1"/>
          </a:fontRef>
        </p:style>
      </p:pic>
      <p:sp>
        <p:nvSpPr>
          <p:cNvPr id="15" name="Foliennummernplatzhalter 5">
            <a:extLst>
              <a:ext uri="{FF2B5EF4-FFF2-40B4-BE49-F238E27FC236}">
                <a16:creationId xmlns:a16="http://schemas.microsoft.com/office/drawing/2014/main" id="{F8FC4F7B-AF56-0043-946A-BFCE3DB4D61F}"/>
              </a:ext>
            </a:extLst>
          </p:cNvPr>
          <p:cNvSpPr txBox="1">
            <a:spLocks/>
          </p:cNvSpPr>
          <p:nvPr/>
        </p:nvSpPr>
        <p:spPr>
          <a:xfrm>
            <a:off x="8172000" y="6620400"/>
            <a:ext cx="514800" cy="180000"/>
          </a:xfrm>
          <a:prstGeom prst="rect">
            <a:avLst/>
          </a:prstGeom>
        </p:spPr>
        <p:txBody>
          <a:bodyPr vert="horz" lIns="0" tIns="0" rIns="0" bIns="0" rtlCol="0" anchor="b" anchorCtr="0"/>
          <a:lstStyle>
            <a:defPPr>
              <a:defRPr lang="de-DE"/>
            </a:defPPr>
            <a:lvl1pPr marL="0" algn="r" defTabSz="914400" rtl="0" eaLnBrk="1" latinLnBrk="0" hangingPunct="1">
              <a:defRPr sz="1200" b="0" kern="1200">
                <a:solidFill>
                  <a:schemeClr val="accent6"/>
                </a:solidFill>
                <a:latin typeface="Source Sans Pro"/>
                <a:ea typeface="+mn-ea"/>
                <a:cs typeface="Source Sans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EFD5B1-68CB-4A29-8F6C-4D18DB05CB6D}" type="slidenum">
              <a:rPr lang="de-DE" smtClean="0"/>
              <a:pPr/>
              <a:t>10</a:t>
            </a:fld>
            <a:endParaRPr lang="de-DE" dirty="0"/>
          </a:p>
        </p:txBody>
      </p:sp>
      <p:sp>
        <p:nvSpPr>
          <p:cNvPr id="17" name="Fußzeilenplatzhalter 6">
            <a:extLst>
              <a:ext uri="{FF2B5EF4-FFF2-40B4-BE49-F238E27FC236}">
                <a16:creationId xmlns:a16="http://schemas.microsoft.com/office/drawing/2014/main" id="{52E3B772-E273-4344-A2CE-CA2231F14A00}"/>
              </a:ext>
            </a:extLst>
          </p:cNvPr>
          <p:cNvSpPr>
            <a:spLocks noGrp="1"/>
          </p:cNvSpPr>
          <p:nvPr>
            <p:ph type="ftr" sz="quarter" idx="11"/>
          </p:nvPr>
        </p:nvSpPr>
        <p:spPr>
          <a:xfrm>
            <a:off x="1407009" y="6620400"/>
            <a:ext cx="4399200" cy="180000"/>
          </a:xfrm>
        </p:spPr>
        <p:txBody>
          <a:bodyPr/>
          <a:lstStyle/>
          <a:p>
            <a:r>
              <a:rPr lang="de-DE" b="1" dirty="0"/>
              <a:t>NABU Düsseldorf JHV 2022</a:t>
            </a:r>
          </a:p>
        </p:txBody>
      </p:sp>
    </p:spTree>
    <p:extLst>
      <p:ext uri="{BB962C8B-B14F-4D97-AF65-F5344CB8AC3E}">
        <p14:creationId xmlns:p14="http://schemas.microsoft.com/office/powerpoint/2010/main" val="2592181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607" name="think-cell Folie" r:id="rId6" imgW="473" imgH="476" progId="TCLayout.ActiveDocument.1">
                  <p:embed/>
                </p:oleObj>
              </mc:Choice>
              <mc:Fallback>
                <p:oleObj name="think-cell Folie" r:id="rId6" imgW="473" imgH="476" progId="TCLayout.ActiveDocument.1">
                  <p:embed/>
                  <p:pic>
                    <p:nvPicPr>
                      <p:cNvPr id="3" name="Objek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hteck 1"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3200" b="1" dirty="0">
              <a:latin typeface="Source Sans Pro"/>
              <a:ea typeface="+mj-ea"/>
              <a:sym typeface="Source Sans Pro"/>
            </a:endParaRPr>
          </a:p>
        </p:txBody>
      </p:sp>
      <p:sp>
        <p:nvSpPr>
          <p:cNvPr id="8" name="Titel 7"/>
          <p:cNvSpPr>
            <a:spLocks noGrp="1"/>
          </p:cNvSpPr>
          <p:nvPr>
            <p:ph type="title"/>
          </p:nvPr>
        </p:nvSpPr>
        <p:spPr>
          <a:xfrm>
            <a:off x="250825" y="-1"/>
            <a:ext cx="8461175" cy="1268413"/>
          </a:xfrm>
        </p:spPr>
        <p:txBody>
          <a:bodyPr vert="horz" lIns="0" tIns="0" rIns="0" bIns="0" rtlCol="0" anchor="ctr" anchorCtr="0">
            <a:noAutofit/>
          </a:bodyPr>
          <a:lstStyle/>
          <a:p>
            <a:r>
              <a:rPr lang="de-DE" sz="2800" dirty="0">
                <a:latin typeface="Calibri" panose="020F0502020204030204" pitchFamily="34" charset="0"/>
                <a:cs typeface="Calibri" panose="020F0502020204030204" pitchFamily="34" charset="0"/>
              </a:rPr>
              <a:t>Arbeitsgruppe Ornithologie</a:t>
            </a:r>
          </a:p>
        </p:txBody>
      </p:sp>
      <p:sp>
        <p:nvSpPr>
          <p:cNvPr id="9" name="Inhaltsplatzhalter 8"/>
          <p:cNvSpPr>
            <a:spLocks noGrp="1"/>
          </p:cNvSpPr>
          <p:nvPr>
            <p:ph idx="1"/>
          </p:nvPr>
        </p:nvSpPr>
        <p:spPr>
          <a:xfrm>
            <a:off x="250825" y="979380"/>
            <a:ext cx="8435975" cy="5641018"/>
          </a:xfrm>
        </p:spPr>
        <p:txBody>
          <a:bodyPr/>
          <a:lstStyle/>
          <a:p>
            <a:pPr>
              <a:spcBef>
                <a:spcPts val="0"/>
              </a:spcBef>
              <a:spcAft>
                <a:spcPts val="1200"/>
              </a:spcAft>
            </a:pPr>
            <a:r>
              <a:rPr lang="de-DE" sz="1600" dirty="0">
                <a:latin typeface="Calibri" panose="020F0502020204030204" pitchFamily="34" charset="0"/>
                <a:cs typeface="Calibri" panose="020F0502020204030204" pitchFamily="34" charset="0"/>
              </a:rPr>
              <a:t>Kiebitz Schutzprojekt in Volmerswerth und Kalkum</a:t>
            </a:r>
          </a:p>
          <a:p>
            <a:pPr>
              <a:spcBef>
                <a:spcPts val="0"/>
              </a:spcBef>
              <a:spcAft>
                <a:spcPts val="1200"/>
              </a:spcAft>
            </a:pPr>
            <a:r>
              <a:rPr lang="de-DE" sz="1600" dirty="0">
                <a:latin typeface="Calibri" panose="020F0502020204030204" pitchFamily="34" charset="0"/>
                <a:cs typeface="Calibri" panose="020F0502020204030204" pitchFamily="34" charset="0"/>
              </a:rPr>
              <a:t>Spatzenprojekt mit 5 Spatzenhotels im </a:t>
            </a:r>
            <a:r>
              <a:rPr lang="de-DE" sz="1600" dirty="0" err="1">
                <a:latin typeface="Calibri" panose="020F0502020204030204" pitchFamily="34" charset="0"/>
                <a:cs typeface="Calibri" panose="020F0502020204030204" pitchFamily="34" charset="0"/>
              </a:rPr>
              <a:t>Berty</a:t>
            </a:r>
            <a:r>
              <a:rPr lang="de-DE" sz="1600" dirty="0">
                <a:latin typeface="Calibri" panose="020F0502020204030204" pitchFamily="34" charset="0"/>
                <a:cs typeface="Calibri" panose="020F0502020204030204" pitchFamily="34" charset="0"/>
              </a:rPr>
              <a:t>-Albrecht-Park</a:t>
            </a:r>
          </a:p>
          <a:p>
            <a:pPr>
              <a:spcBef>
                <a:spcPts val="0"/>
              </a:spcBef>
              <a:spcAft>
                <a:spcPts val="1200"/>
              </a:spcAft>
            </a:pPr>
            <a:r>
              <a:rPr lang="de-DE" sz="1600" dirty="0">
                <a:latin typeface="Calibri" panose="020F0502020204030204" pitchFamily="34" charset="0"/>
                <a:cs typeface="Calibri" panose="020F0502020204030204" pitchFamily="34" charset="0"/>
              </a:rPr>
              <a:t>Reinigung, Austausch und Kartierung von ca. 210 Nisthilfen</a:t>
            </a:r>
          </a:p>
          <a:p>
            <a:pPr marL="342900" indent="-342900">
              <a:spcBef>
                <a:spcPts val="0"/>
              </a:spcBef>
              <a:spcAft>
                <a:spcPts val="1200"/>
              </a:spcAft>
              <a:buFont typeface="Arial" panose="020B0604020202020204" pitchFamily="34" charset="0"/>
              <a:buChar char="•"/>
            </a:pPr>
            <a:endParaRPr lang="de-DE" sz="1600" dirty="0"/>
          </a:p>
          <a:p>
            <a:pPr>
              <a:spcBef>
                <a:spcPts val="0"/>
              </a:spcBef>
              <a:spcAft>
                <a:spcPts val="1200"/>
              </a:spcAft>
            </a:pPr>
            <a:endParaRPr lang="de-DE" sz="1600" dirty="0"/>
          </a:p>
          <a:p>
            <a:pPr>
              <a:spcBef>
                <a:spcPts val="0"/>
              </a:spcBef>
              <a:spcAft>
                <a:spcPts val="1200"/>
              </a:spcAft>
            </a:pPr>
            <a:endParaRPr lang="de-DE" sz="1600" dirty="0"/>
          </a:p>
          <a:p>
            <a:pPr>
              <a:spcBef>
                <a:spcPts val="0"/>
              </a:spcBef>
              <a:spcAft>
                <a:spcPts val="600"/>
              </a:spcAft>
            </a:pPr>
            <a:endParaRPr lang="de-DE" sz="1600" dirty="0">
              <a:cs typeface="Calibri" panose="020F0502020204030204" pitchFamily="34" charset="0"/>
            </a:endParaRPr>
          </a:p>
          <a:p>
            <a:pPr>
              <a:spcBef>
                <a:spcPts val="0"/>
              </a:spcBef>
              <a:spcAft>
                <a:spcPts val="600"/>
              </a:spcAft>
            </a:pPr>
            <a:endParaRPr lang="de-DE" sz="1600" dirty="0">
              <a:latin typeface="Calibri" panose="020F0502020204030204" pitchFamily="34" charset="0"/>
              <a:cs typeface="Calibri" panose="020F0502020204030204" pitchFamily="34" charset="0"/>
            </a:endParaRPr>
          </a:p>
          <a:p>
            <a:pPr>
              <a:spcBef>
                <a:spcPts val="0"/>
              </a:spcBef>
              <a:spcAft>
                <a:spcPts val="600"/>
              </a:spcAft>
            </a:pPr>
            <a:r>
              <a:rPr lang="de-DE" sz="1600" dirty="0">
                <a:latin typeface="Calibri" panose="020F0502020204030204" pitchFamily="34" charset="0"/>
                <a:cs typeface="Calibri" panose="020F0502020204030204" pitchFamily="34" charset="0"/>
              </a:rPr>
              <a:t>Neue Nistkästen in 2021/22: 20 beim Rheinwohnungsbau Gerresheim und Lierenfeld, 12 im Außenbereich der Lutherkirche und der KiTa</a:t>
            </a:r>
          </a:p>
          <a:p>
            <a:pPr>
              <a:spcBef>
                <a:spcPts val="0"/>
              </a:spcBef>
              <a:spcAft>
                <a:spcPts val="600"/>
              </a:spcAft>
            </a:pPr>
            <a:r>
              <a:rPr lang="de-DE" sz="1600" dirty="0">
                <a:latin typeface="Calibri" panose="020F0502020204030204" pitchFamily="34" charset="0"/>
                <a:cs typeface="Calibri" panose="020F0502020204030204" pitchFamily="34" charset="0"/>
              </a:rPr>
              <a:t>Beratungen (telefonisch und vor Ort) bei ornithologischen Fragen wie Neuaufhängung von Nisthilfen</a:t>
            </a:r>
          </a:p>
          <a:p>
            <a:pPr>
              <a:spcBef>
                <a:spcPts val="0"/>
              </a:spcBef>
              <a:spcAft>
                <a:spcPts val="600"/>
              </a:spcAft>
            </a:pPr>
            <a:r>
              <a:rPr lang="de-DE" sz="1600" dirty="0">
                <a:latin typeface="Calibri" panose="020F0502020204030204" pitchFamily="34" charset="0"/>
                <a:cs typeface="Calibri" panose="020F0502020204030204" pitchFamily="34" charset="0"/>
              </a:rPr>
              <a:t>Beteiligung an der NRW weiten Zählung der Gänse und Schwäne sowie der Graureiher </a:t>
            </a:r>
            <a:br>
              <a:rPr lang="de-DE" sz="1600" dirty="0">
                <a:latin typeface="Calibri" panose="020F0502020204030204" pitchFamily="34" charset="0"/>
                <a:cs typeface="Calibri" panose="020F0502020204030204" pitchFamily="34" charset="0"/>
              </a:rPr>
            </a:br>
            <a:r>
              <a:rPr lang="de-DE" sz="1600" dirty="0">
                <a:latin typeface="Calibri" panose="020F0502020204030204" pitchFamily="34" charset="0"/>
                <a:cs typeface="Calibri" panose="020F0502020204030204" pitchFamily="34" charset="0"/>
              </a:rPr>
              <a:t>im Stadtgebiet Düsseldorf</a:t>
            </a:r>
          </a:p>
          <a:p>
            <a:pPr>
              <a:spcBef>
                <a:spcPts val="0"/>
              </a:spcBef>
              <a:spcAft>
                <a:spcPts val="600"/>
              </a:spcAft>
            </a:pPr>
            <a:r>
              <a:rPr lang="de-DE" sz="1600" dirty="0">
                <a:latin typeface="Calibri" panose="020F0502020204030204" pitchFamily="34" charset="0"/>
                <a:cs typeface="Calibri" panose="020F0502020204030204" pitchFamily="34" charset="0"/>
              </a:rPr>
              <a:t>Organisation und Durchführung von ornithologischen Exkursionen, Vogelstimmen-wanderungen und Führungen in Düsseldorf, Rieselfelder Münster, Gänse am Niederrhein, Blaukehlchen im Groote Peel/NL</a:t>
            </a:r>
          </a:p>
          <a:p>
            <a:pPr>
              <a:spcBef>
                <a:spcPts val="0"/>
              </a:spcBef>
              <a:spcAft>
                <a:spcPts val="600"/>
              </a:spcAft>
            </a:pPr>
            <a:endParaRPr lang="de-DE" sz="1600" dirty="0"/>
          </a:p>
          <a:p>
            <a:pPr marL="342900" indent="-342900">
              <a:spcBef>
                <a:spcPts val="0"/>
              </a:spcBef>
              <a:spcAft>
                <a:spcPts val="600"/>
              </a:spcAft>
              <a:buFont typeface="Arial" panose="020B0604020202020204" pitchFamily="34" charset="0"/>
              <a:buChar char="•"/>
            </a:pPr>
            <a:endParaRPr lang="de-DE" sz="1600" dirty="0"/>
          </a:p>
        </p:txBody>
      </p:sp>
      <p:sp>
        <p:nvSpPr>
          <p:cNvPr id="7" name="Fußzeilenplatzhalter 6"/>
          <p:cNvSpPr>
            <a:spLocks noGrp="1"/>
          </p:cNvSpPr>
          <p:nvPr>
            <p:ph type="ftr" sz="quarter" idx="11"/>
          </p:nvPr>
        </p:nvSpPr>
        <p:spPr/>
        <p:txBody>
          <a:bodyPr/>
          <a:lstStyle/>
          <a:p>
            <a:r>
              <a:rPr lang="de-DE" b="1" dirty="0"/>
              <a:t>NABU Düsseldorf JHV 2022</a:t>
            </a:r>
          </a:p>
        </p:txBody>
      </p:sp>
      <p:sp>
        <p:nvSpPr>
          <p:cNvPr id="6" name="Foliennummernplatzhalter 5"/>
          <p:cNvSpPr>
            <a:spLocks noGrp="1"/>
          </p:cNvSpPr>
          <p:nvPr>
            <p:ph type="sldNum" sz="quarter" idx="12"/>
          </p:nvPr>
        </p:nvSpPr>
        <p:spPr/>
        <p:txBody>
          <a:bodyPr/>
          <a:lstStyle/>
          <a:p>
            <a:fld id="{9D26C6B8-7DF4-4F01-8878-A6272B56DAC3}" type="slidenum">
              <a:rPr lang="de-DE" smtClean="0"/>
              <a:pPr/>
              <a:t>11</a:t>
            </a:fld>
            <a:endParaRPr lang="de-DE"/>
          </a:p>
        </p:txBody>
      </p:sp>
      <p:pic>
        <p:nvPicPr>
          <p:cNvPr id="12" name="Bild 1">
            <a:extLst>
              <a:ext uri="{FF2B5EF4-FFF2-40B4-BE49-F238E27FC236}">
                <a16:creationId xmlns:a16="http://schemas.microsoft.com/office/drawing/2014/main" id="{B6EE95FC-133E-4B47-A871-7E6473D1DB1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bwMode="auto">
          <a:xfrm>
            <a:off x="6028834" y="114093"/>
            <a:ext cx="2120995" cy="1523994"/>
          </a:xfrm>
          <a:prstGeom prst="rect">
            <a:avLst/>
          </a:prstGeom>
          <a:noFill/>
          <a:ln w="9525">
            <a:noFill/>
            <a:miter lim="800000"/>
            <a:headEnd/>
            <a:tailEnd/>
          </a:ln>
        </p:spPr>
      </p:pic>
      <p:pic>
        <p:nvPicPr>
          <p:cNvPr id="27" name="Bild 4">
            <a:extLst>
              <a:ext uri="{FF2B5EF4-FFF2-40B4-BE49-F238E27FC236}">
                <a16:creationId xmlns:a16="http://schemas.microsoft.com/office/drawing/2014/main" id="{336CC406-227E-1F42-8C36-3190EE1AB90A}"/>
              </a:ext>
            </a:extLst>
          </p:cNvPr>
          <p:cNvPicPr/>
          <p:nvPr/>
        </p:nvPicPr>
        <p:blipFill rotWithShape="1">
          <a:blip r:embed="rId9" cstate="email">
            <a:extLst>
              <a:ext uri="{28A0092B-C50C-407E-A947-70E740481C1C}">
                <a14:useLocalDpi xmlns:a14="http://schemas.microsoft.com/office/drawing/2010/main"/>
              </a:ext>
            </a:extLst>
          </a:blip>
          <a:srcRect/>
          <a:stretch/>
        </p:blipFill>
        <p:spPr bwMode="auto">
          <a:xfrm>
            <a:off x="5047563" y="311163"/>
            <a:ext cx="838200" cy="1059062"/>
          </a:xfrm>
          <a:prstGeom prst="rect">
            <a:avLst/>
          </a:prstGeom>
          <a:noFill/>
          <a:ln w="9525">
            <a:noFill/>
            <a:miter lim="800000"/>
            <a:headEnd/>
            <a:tailEnd/>
          </a:ln>
        </p:spPr>
      </p:pic>
      <p:pic>
        <p:nvPicPr>
          <p:cNvPr id="28" name="Bild 12">
            <a:extLst>
              <a:ext uri="{FF2B5EF4-FFF2-40B4-BE49-F238E27FC236}">
                <a16:creationId xmlns:a16="http://schemas.microsoft.com/office/drawing/2014/main" id="{3ECDEA9B-E063-694A-A19B-9EABD39F3818}"/>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rightnessContrast bright="30000"/>
                    </a14:imgEffect>
                  </a14:imgLayer>
                </a14:imgProps>
              </a:ext>
              <a:ext uri="{28A0092B-C50C-407E-A947-70E740481C1C}">
                <a14:useLocalDpi xmlns:a14="http://schemas.microsoft.com/office/drawing/2010/main"/>
              </a:ext>
            </a:extLst>
          </a:blip>
          <a:srcRect/>
          <a:stretch/>
        </p:blipFill>
        <p:spPr bwMode="auto">
          <a:xfrm>
            <a:off x="6647859" y="1893850"/>
            <a:ext cx="2245316" cy="1829430"/>
          </a:xfrm>
          <a:prstGeom prst="rect">
            <a:avLst/>
          </a:prstGeom>
          <a:noFill/>
          <a:ln w="9525">
            <a:noFill/>
            <a:miter lim="800000"/>
            <a:headEnd/>
            <a:tailEnd/>
          </a:ln>
        </p:spPr>
      </p:pic>
      <p:pic>
        <p:nvPicPr>
          <p:cNvPr id="10" name="Grafik 9">
            <a:extLst>
              <a:ext uri="{FF2B5EF4-FFF2-40B4-BE49-F238E27FC236}">
                <a16:creationId xmlns:a16="http://schemas.microsoft.com/office/drawing/2014/main" id="{337F1F8D-AF47-EA45-9080-073C9D7DDEA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172400" y="-27384"/>
            <a:ext cx="922100" cy="868755"/>
          </a:xfrm>
          <a:prstGeom prst="rect">
            <a:avLst/>
          </a:prstGeom>
        </p:spPr>
      </p:pic>
      <p:pic>
        <p:nvPicPr>
          <p:cNvPr id="64529" name="Bild 2" descr="IMG_5409">
            <a:extLst>
              <a:ext uri="{FF2B5EF4-FFF2-40B4-BE49-F238E27FC236}">
                <a16:creationId xmlns:a16="http://schemas.microsoft.com/office/drawing/2014/main" id="{7F207397-0FD3-9844-8A93-9851A02FA9B8}"/>
              </a:ext>
            </a:extLst>
          </p:cNvPr>
          <p:cNvPicPr>
            <a:picLocks noChangeAspect="1" noChangeArrowheads="1"/>
          </p:cNvPicPr>
          <p:nvPr/>
        </p:nvPicPr>
        <p:blipFill>
          <a:blip r:embed="rId13" cstate="email">
            <a:extLst>
              <a:ext uri="{BEBA8EAE-BF5A-486C-A8C5-ECC9F3942E4B}">
                <a14:imgProps xmlns:a14="http://schemas.microsoft.com/office/drawing/2010/main">
                  <a14:imgLayer r:embed="rId14">
                    <a14:imgEffect>
                      <a14:brightnessContrast bright="15000"/>
                    </a14:imgEffect>
                  </a14:imgLayer>
                </a14:imgProps>
              </a:ext>
              <a:ext uri="{28A0092B-C50C-407E-A947-70E740481C1C}">
                <a14:useLocalDpi xmlns:a14="http://schemas.microsoft.com/office/drawing/2010/main"/>
              </a:ext>
            </a:extLst>
          </a:blip>
          <a:srcRect/>
          <a:stretch>
            <a:fillRect/>
          </a:stretch>
        </p:blipFill>
        <p:spPr bwMode="auto">
          <a:xfrm>
            <a:off x="2619995" y="2440580"/>
            <a:ext cx="1714500" cy="1282700"/>
          </a:xfrm>
          <a:prstGeom prst="rect">
            <a:avLst/>
          </a:prstGeom>
          <a:noFill/>
          <a:extLst>
            <a:ext uri="{909E8E84-426E-40DD-AFC4-6F175D3DCCD1}">
              <a14:hiddenFill xmlns:a14="http://schemas.microsoft.com/office/drawing/2010/main">
                <a:solidFill>
                  <a:srgbClr val="FFFFFF"/>
                </a:solidFill>
              </a14:hiddenFill>
            </a:ext>
          </a:extLst>
        </p:spPr>
      </p:pic>
      <p:pic>
        <p:nvPicPr>
          <p:cNvPr id="64528" name="Bild 3" descr="IMG_6565">
            <a:extLst>
              <a:ext uri="{FF2B5EF4-FFF2-40B4-BE49-F238E27FC236}">
                <a16:creationId xmlns:a16="http://schemas.microsoft.com/office/drawing/2014/main" id="{30B44A7F-E04C-8947-90D2-0C4531691108}"/>
              </a:ext>
            </a:extLst>
          </p:cNvPr>
          <p:cNvPicPr>
            <a:picLocks noChangeAspect="1" noChangeArrowheads="1"/>
          </p:cNvPicPr>
          <p:nvPr/>
        </p:nvPicPr>
        <p:blipFill>
          <a:blip r:embed="rId15" cstate="email">
            <a:extLst>
              <a:ext uri="{BEBA8EAE-BF5A-486C-A8C5-ECC9F3942E4B}">
                <a14:imgProps xmlns:a14="http://schemas.microsoft.com/office/drawing/2010/main">
                  <a14:imgLayer r:embed="rId16">
                    <a14:imgEffect>
                      <a14:brightnessContrast bright="38000" contrast="-2000"/>
                    </a14:imgEffect>
                  </a14:imgLayer>
                </a14:imgProps>
              </a:ext>
              <a:ext uri="{28A0092B-C50C-407E-A947-70E740481C1C}">
                <a14:useLocalDpi xmlns:a14="http://schemas.microsoft.com/office/drawing/2010/main"/>
              </a:ext>
            </a:extLst>
          </a:blip>
          <a:srcRect/>
          <a:stretch>
            <a:fillRect/>
          </a:stretch>
        </p:blipFill>
        <p:spPr bwMode="auto">
          <a:xfrm>
            <a:off x="4585320" y="2440580"/>
            <a:ext cx="1892300" cy="12827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8">
            <a:extLst>
              <a:ext uri="{FF2B5EF4-FFF2-40B4-BE49-F238E27FC236}">
                <a16:creationId xmlns:a16="http://schemas.microsoft.com/office/drawing/2014/main" id="{D184BF3F-9BC0-E14D-B750-8CC090C9FD1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1" name="Rectangle 19">
            <a:extLst>
              <a:ext uri="{FF2B5EF4-FFF2-40B4-BE49-F238E27FC236}">
                <a16:creationId xmlns:a16="http://schemas.microsoft.com/office/drawing/2014/main" id="{59BFC554-0A6E-0D4F-BF5C-503BD12FD5E2}"/>
              </a:ext>
            </a:extLst>
          </p:cNvPr>
          <p:cNvSpPr>
            <a:spLocks noChangeArrowheads="1"/>
          </p:cNvSpPr>
          <p:nvPr/>
        </p:nvSpPr>
        <p:spPr bwMode="auto">
          <a:xfrm>
            <a:off x="0" y="1739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1" i="0" u="none" strike="noStrike" cap="none" normalizeH="0" baseline="0">
                <a:ln>
                  <a:noFill/>
                </a:ln>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2" name="Rectangle 20">
            <a:extLst>
              <a:ext uri="{FF2B5EF4-FFF2-40B4-BE49-F238E27FC236}">
                <a16:creationId xmlns:a16="http://schemas.microsoft.com/office/drawing/2014/main" id="{DDE26D91-B05B-9441-BC9D-EC21FE530F98}"/>
              </a:ext>
            </a:extLst>
          </p:cNvPr>
          <p:cNvSpPr>
            <a:spLocks noChangeArrowheads="1"/>
          </p:cNvSpPr>
          <p:nvPr/>
        </p:nvSpPr>
        <p:spPr bwMode="auto">
          <a:xfrm>
            <a:off x="0" y="3022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1" i="0" u="none" strike="noStrike" cap="none" normalizeH="0" baseline="0">
                <a:ln>
                  <a:noFill/>
                </a:ln>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kumimoji="0" lang="de-DE" altLang="de-DE" sz="600" b="0" i="0" u="none" strike="noStrike" cap="none" normalizeH="0" baseline="0">
                <a:ln>
                  <a:noFill/>
                </a:ln>
                <a:solidFill>
                  <a:schemeClr val="tx1"/>
                </a:solidFill>
                <a:effectLst/>
                <a:latin typeface="Arial" panose="020B0604020202020204" pitchFamily="34" charset="0"/>
              </a:rPr>
              <a:t>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54659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87C05-FB09-F94D-9886-83BA1FE502DC}"/>
              </a:ext>
            </a:extLst>
          </p:cNvPr>
          <p:cNvSpPr>
            <a:spLocks noGrp="1"/>
          </p:cNvSpPr>
          <p:nvPr>
            <p:ph type="title"/>
          </p:nvPr>
        </p:nvSpPr>
        <p:spPr>
          <a:xfrm>
            <a:off x="457200" y="-27384"/>
            <a:ext cx="6563072" cy="976350"/>
          </a:xfrm>
        </p:spPr>
        <p:txBody>
          <a:bodyPr/>
          <a:lstStyle/>
          <a:p>
            <a:r>
              <a:rPr lang="de-DE" sz="2800" dirty="0">
                <a:latin typeface="Calibri" panose="020F0502020204030204" pitchFamily="34" charset="0"/>
                <a:cs typeface="Calibri" panose="020F0502020204030204" pitchFamily="34" charset="0"/>
              </a:rPr>
              <a:t>Arbeitsgruppe Ornithologie</a:t>
            </a:r>
          </a:p>
        </p:txBody>
      </p:sp>
      <p:sp>
        <p:nvSpPr>
          <p:cNvPr id="3" name="Inhaltsplatzhalter 2">
            <a:extLst>
              <a:ext uri="{FF2B5EF4-FFF2-40B4-BE49-F238E27FC236}">
                <a16:creationId xmlns:a16="http://schemas.microsoft.com/office/drawing/2014/main" id="{D9BAEEAB-E294-FC4F-B49F-B5ACBFE5C947}"/>
              </a:ext>
            </a:extLst>
          </p:cNvPr>
          <p:cNvSpPr>
            <a:spLocks noGrp="1"/>
          </p:cNvSpPr>
          <p:nvPr>
            <p:ph idx="1"/>
          </p:nvPr>
        </p:nvSpPr>
        <p:spPr>
          <a:xfrm>
            <a:off x="457200" y="1113816"/>
            <a:ext cx="8229600" cy="4728841"/>
          </a:xfrm>
        </p:spPr>
        <p:txBody>
          <a:bodyPr/>
          <a:lstStyle/>
          <a:p>
            <a:r>
              <a:rPr lang="de-DE" sz="1800" dirty="0">
                <a:latin typeface="Calibri" panose="020F0502020204030204" pitchFamily="34" charset="0"/>
                <a:cs typeface="Calibri" panose="020F0502020204030204" pitchFamily="34" charset="0"/>
              </a:rPr>
              <a:t>Neuer Schleiereulenkasten und Storchenrad in Himmelgeist März 22 in Kooperation mit Biologischen Station Haus Bürgel</a:t>
            </a:r>
          </a:p>
          <a:p>
            <a:endParaRPr lang="de-DE" dirty="0"/>
          </a:p>
        </p:txBody>
      </p:sp>
      <p:sp>
        <p:nvSpPr>
          <p:cNvPr id="6" name="Foliennummernplatzhalter 5">
            <a:extLst>
              <a:ext uri="{FF2B5EF4-FFF2-40B4-BE49-F238E27FC236}">
                <a16:creationId xmlns:a16="http://schemas.microsoft.com/office/drawing/2014/main" id="{820BE7E5-9F0E-AD4A-8395-B386BB7C4800}"/>
              </a:ext>
            </a:extLst>
          </p:cNvPr>
          <p:cNvSpPr>
            <a:spLocks noGrp="1"/>
          </p:cNvSpPr>
          <p:nvPr>
            <p:ph type="sldNum" sz="quarter" idx="12"/>
          </p:nvPr>
        </p:nvSpPr>
        <p:spPr/>
        <p:txBody>
          <a:bodyPr/>
          <a:lstStyle/>
          <a:p>
            <a:fld id="{16EFD5B1-68CB-4A29-8F6C-4D18DB05CB6D}" type="slidenum">
              <a:rPr lang="de-DE" smtClean="0"/>
              <a:pPr/>
              <a:t>12</a:t>
            </a:fld>
            <a:endParaRPr lang="de-DE"/>
          </a:p>
        </p:txBody>
      </p:sp>
      <p:sp>
        <p:nvSpPr>
          <p:cNvPr id="8" name="Fußzeilenplatzhalter 6">
            <a:extLst>
              <a:ext uri="{FF2B5EF4-FFF2-40B4-BE49-F238E27FC236}">
                <a16:creationId xmlns:a16="http://schemas.microsoft.com/office/drawing/2014/main" id="{DC31FCEB-037F-194D-83F0-31347B8B3EF6}"/>
              </a:ext>
            </a:extLst>
          </p:cNvPr>
          <p:cNvSpPr>
            <a:spLocks noGrp="1"/>
          </p:cNvSpPr>
          <p:nvPr>
            <p:ph type="ftr" sz="quarter" idx="11"/>
          </p:nvPr>
        </p:nvSpPr>
        <p:spPr>
          <a:xfrm>
            <a:off x="1407009" y="6620400"/>
            <a:ext cx="4399200" cy="180000"/>
          </a:xfrm>
        </p:spPr>
        <p:txBody>
          <a:bodyPr/>
          <a:lstStyle/>
          <a:p>
            <a:r>
              <a:rPr lang="de-DE" b="1" dirty="0"/>
              <a:t>NABU Düsseldorf JHV 2022</a:t>
            </a:r>
          </a:p>
        </p:txBody>
      </p:sp>
      <p:sp>
        <p:nvSpPr>
          <p:cNvPr id="9" name="Rectangle 4">
            <a:extLst>
              <a:ext uri="{FF2B5EF4-FFF2-40B4-BE49-F238E27FC236}">
                <a16:creationId xmlns:a16="http://schemas.microsoft.com/office/drawing/2014/main" id="{39C82F4B-DA21-A349-BF6D-1014F14DCF48}"/>
              </a:ext>
            </a:extLst>
          </p:cNvPr>
          <p:cNvSpPr>
            <a:spLocks noChangeArrowheads="1"/>
          </p:cNvSpPr>
          <p:nvPr/>
        </p:nvSpPr>
        <p:spPr bwMode="auto">
          <a:xfrm>
            <a:off x="2195736" y="137950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 name="Rectangle 5">
            <a:extLst>
              <a:ext uri="{FF2B5EF4-FFF2-40B4-BE49-F238E27FC236}">
                <a16:creationId xmlns:a16="http://schemas.microsoft.com/office/drawing/2014/main" id="{9B4ED11E-3C2F-4948-BCFA-62B757601FA4}"/>
              </a:ext>
            </a:extLst>
          </p:cNvPr>
          <p:cNvSpPr>
            <a:spLocks noChangeArrowheads="1"/>
          </p:cNvSpPr>
          <p:nvPr/>
        </p:nvSpPr>
        <p:spPr bwMode="auto">
          <a:xfrm>
            <a:off x="2195736" y="592754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1" i="0" u="none" strike="noStrike" cap="none" normalizeH="0" baseline="0">
                <a:ln>
                  <a:noFill/>
                </a:ln>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1" name="Rectangle 7">
            <a:extLst>
              <a:ext uri="{FF2B5EF4-FFF2-40B4-BE49-F238E27FC236}">
                <a16:creationId xmlns:a16="http://schemas.microsoft.com/office/drawing/2014/main" id="{A6B767B0-37AF-5B4D-9AE1-118BB2AE68EB}"/>
              </a:ext>
            </a:extLst>
          </p:cNvPr>
          <p:cNvSpPr>
            <a:spLocks noChangeArrowheads="1"/>
          </p:cNvSpPr>
          <p:nvPr/>
        </p:nvSpPr>
        <p:spPr bwMode="auto">
          <a:xfrm>
            <a:off x="4211960" y="282778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65542" name="Bild 14" descr="IMG_8003">
            <a:extLst>
              <a:ext uri="{FF2B5EF4-FFF2-40B4-BE49-F238E27FC236}">
                <a16:creationId xmlns:a16="http://schemas.microsoft.com/office/drawing/2014/main" id="{A9F2CB28-A7BB-8F45-AE24-56D90EAB9A7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779912" y="1881357"/>
            <a:ext cx="2026297" cy="36339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8">
            <a:extLst>
              <a:ext uri="{FF2B5EF4-FFF2-40B4-BE49-F238E27FC236}">
                <a16:creationId xmlns:a16="http://schemas.microsoft.com/office/drawing/2014/main" id="{B4E06EBC-1C89-F247-BB71-6428C8869768}"/>
              </a:ext>
            </a:extLst>
          </p:cNvPr>
          <p:cNvSpPr>
            <a:spLocks noChangeArrowheads="1"/>
          </p:cNvSpPr>
          <p:nvPr/>
        </p:nvSpPr>
        <p:spPr bwMode="auto">
          <a:xfrm>
            <a:off x="4211960" y="464388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1" i="0" u="none" strike="noStrike" cap="none" normalizeH="0" baseline="0">
                <a:ln>
                  <a:noFill/>
                </a:ln>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pic>
        <p:nvPicPr>
          <p:cNvPr id="17" name="Bild 13">
            <a:extLst>
              <a:ext uri="{FF2B5EF4-FFF2-40B4-BE49-F238E27FC236}">
                <a16:creationId xmlns:a16="http://schemas.microsoft.com/office/drawing/2014/main" id="{A168CE25-D635-7B41-AB3F-C3DD0A1368F8}"/>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2195737" y="1877198"/>
            <a:ext cx="1440160" cy="3638083"/>
          </a:xfrm>
          <a:prstGeom prst="rect">
            <a:avLst/>
          </a:prstGeom>
          <a:noFill/>
          <a:ln w="9525">
            <a:noFill/>
            <a:miter lim="800000"/>
            <a:headEnd/>
            <a:tailEnd/>
          </a:ln>
        </p:spPr>
      </p:pic>
      <p:sp>
        <p:nvSpPr>
          <p:cNvPr id="13" name="Rectangle 10">
            <a:extLst>
              <a:ext uri="{FF2B5EF4-FFF2-40B4-BE49-F238E27FC236}">
                <a16:creationId xmlns:a16="http://schemas.microsoft.com/office/drawing/2014/main" id="{1546506D-0383-DD42-BA7B-2F293CA22714}"/>
              </a:ext>
            </a:extLst>
          </p:cNvPr>
          <p:cNvSpPr>
            <a:spLocks noChangeArrowheads="1"/>
          </p:cNvSpPr>
          <p:nvPr/>
        </p:nvSpPr>
        <p:spPr bwMode="auto">
          <a:xfrm>
            <a:off x="956159" y="1879824"/>
            <a:ext cx="15491246" cy="77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65545" name="Bild 15" descr="https://image.jimcdn.com/app/cms/image/transf/dimension=1920x400:format=jpg/path/s20726521b13d2428/image/i71d33f6671afc4e6/version/1609792054/image.jpg">
            <a:extLst>
              <a:ext uri="{FF2B5EF4-FFF2-40B4-BE49-F238E27FC236}">
                <a16:creationId xmlns:a16="http://schemas.microsoft.com/office/drawing/2014/main" id="{7D212820-F667-B742-A70C-A56F37E67E5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93911" y="1871009"/>
            <a:ext cx="1856802" cy="3638088"/>
          </a:xfrm>
          <a:prstGeom prst="rect">
            <a:avLst/>
          </a:prstGeom>
          <a:noFill/>
          <a:extLst>
            <a:ext uri="{909E8E84-426E-40DD-AFC4-6F175D3DCCD1}">
              <a14:hiddenFill xmlns:a14="http://schemas.microsoft.com/office/drawing/2010/main">
                <a:solidFill>
                  <a:srgbClr val="FFFFFF"/>
                </a:solidFill>
              </a14:hiddenFill>
            </a:ext>
          </a:extLst>
        </p:spPr>
      </p:pic>
      <p:pic>
        <p:nvPicPr>
          <p:cNvPr id="21" name="Bild 1">
            <a:extLst>
              <a:ext uri="{FF2B5EF4-FFF2-40B4-BE49-F238E27FC236}">
                <a16:creationId xmlns:a16="http://schemas.microsoft.com/office/drawing/2014/main" id="{9A22E7E9-CAB8-334D-870C-46D680F1C1B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rot="5400000">
            <a:off x="5591061" y="2116291"/>
            <a:ext cx="3694918" cy="3103059"/>
          </a:xfrm>
          <a:prstGeom prst="rect">
            <a:avLst/>
          </a:prstGeom>
          <a:noFill/>
          <a:ln w="9525">
            <a:noFill/>
            <a:miter lim="800000"/>
            <a:headEnd/>
            <a:tailEnd/>
          </a:ln>
        </p:spPr>
      </p:pic>
      <p:sp>
        <p:nvSpPr>
          <p:cNvPr id="5" name="Textfeld 4">
            <a:extLst>
              <a:ext uri="{FF2B5EF4-FFF2-40B4-BE49-F238E27FC236}">
                <a16:creationId xmlns:a16="http://schemas.microsoft.com/office/drawing/2014/main" id="{C601E824-2B45-A048-B81E-2D0236D98B65}"/>
              </a:ext>
            </a:extLst>
          </p:cNvPr>
          <p:cNvSpPr txBox="1"/>
          <p:nvPr/>
        </p:nvSpPr>
        <p:spPr>
          <a:xfrm>
            <a:off x="323528" y="5478496"/>
            <a:ext cx="8568952" cy="923330"/>
          </a:xfrm>
          <a:prstGeom prst="rect">
            <a:avLst/>
          </a:prstGeom>
          <a:noFill/>
        </p:spPr>
        <p:txBody>
          <a:bodyPr wrap="square" rtlCol="0">
            <a:spAutoFit/>
          </a:bodyPr>
          <a:lstStyle/>
          <a:p>
            <a:r>
              <a:rPr lang="de-DE" dirty="0"/>
              <a:t> </a:t>
            </a:r>
            <a:r>
              <a:rPr lang="de-DE" dirty="0">
                <a:latin typeface="Calibri" panose="020F0502020204030204" pitchFamily="34" charset="0"/>
                <a:cs typeface="Calibri" panose="020F0502020204030204" pitchFamily="34" charset="0"/>
              </a:rPr>
              <a:t>Links: nach Sturmschaden umgestürzter Schleiereulenkasten</a:t>
            </a:r>
          </a:p>
          <a:p>
            <a:r>
              <a:rPr lang="de-DE" dirty="0">
                <a:latin typeface="Calibri" panose="020F0502020204030204" pitchFamily="34" charset="0"/>
                <a:cs typeface="Calibri" panose="020F0502020204030204" pitchFamily="34" charset="0"/>
              </a:rPr>
              <a:t> Mitte: Neuaufstellung des Schleiereulenkastens</a:t>
            </a:r>
          </a:p>
          <a:p>
            <a:r>
              <a:rPr lang="de-DE" dirty="0">
                <a:latin typeface="Calibri" panose="020F0502020204030204" pitchFamily="34" charset="0"/>
                <a:cs typeface="Calibri" panose="020F0502020204030204" pitchFamily="34" charset="0"/>
              </a:rPr>
              <a:t> Rechts: Aufstellung des Storchenrads</a:t>
            </a:r>
          </a:p>
        </p:txBody>
      </p:sp>
      <p:pic>
        <p:nvPicPr>
          <p:cNvPr id="4" name="Grafik 3">
            <a:extLst>
              <a:ext uri="{FF2B5EF4-FFF2-40B4-BE49-F238E27FC236}">
                <a16:creationId xmlns:a16="http://schemas.microsoft.com/office/drawing/2014/main" id="{9E489741-F8BC-A652-31B7-9D7FC8329746}"/>
              </a:ext>
            </a:extLst>
          </p:cNvPr>
          <p:cNvPicPr>
            <a:picLocks noChangeAspect="1"/>
          </p:cNvPicPr>
          <p:nvPr/>
        </p:nvPicPr>
        <p:blipFill>
          <a:blip r:embed="rId6"/>
          <a:stretch>
            <a:fillRect/>
          </a:stretch>
        </p:blipFill>
        <p:spPr>
          <a:xfrm>
            <a:off x="8034788" y="174150"/>
            <a:ext cx="920576" cy="865707"/>
          </a:xfrm>
          <a:prstGeom prst="rect">
            <a:avLst/>
          </a:prstGeom>
        </p:spPr>
      </p:pic>
    </p:spTree>
    <p:extLst>
      <p:ext uri="{BB962C8B-B14F-4D97-AF65-F5344CB8AC3E}">
        <p14:creationId xmlns:p14="http://schemas.microsoft.com/office/powerpoint/2010/main" val="2454936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0D15CC-EFCF-D74B-B6DE-A651C135E1EE}"/>
              </a:ext>
            </a:extLst>
          </p:cNvPr>
          <p:cNvSpPr>
            <a:spLocks noGrp="1"/>
          </p:cNvSpPr>
          <p:nvPr>
            <p:ph type="title"/>
          </p:nvPr>
        </p:nvSpPr>
        <p:spPr>
          <a:xfrm>
            <a:off x="251520" y="44624"/>
            <a:ext cx="8136904" cy="528113"/>
          </a:xfrm>
        </p:spPr>
        <p:txBody>
          <a:bodyPr/>
          <a:lstStyle/>
          <a:p>
            <a:r>
              <a:rPr lang="de-DE" sz="2800" dirty="0">
                <a:latin typeface="Calibri" panose="020F0502020204030204" pitchFamily="34" charset="0"/>
                <a:cs typeface="Calibri" panose="020F0502020204030204" pitchFamily="34" charset="0"/>
              </a:rPr>
              <a:t>Kiebitz-Schutz</a:t>
            </a:r>
          </a:p>
        </p:txBody>
      </p:sp>
      <p:sp>
        <p:nvSpPr>
          <p:cNvPr id="3" name="Inhaltsplatzhalter 2">
            <a:extLst>
              <a:ext uri="{FF2B5EF4-FFF2-40B4-BE49-F238E27FC236}">
                <a16:creationId xmlns:a16="http://schemas.microsoft.com/office/drawing/2014/main" id="{C6ED5569-A648-294C-A46E-2A31A0FB8E4D}"/>
              </a:ext>
            </a:extLst>
          </p:cNvPr>
          <p:cNvSpPr>
            <a:spLocks noGrp="1"/>
          </p:cNvSpPr>
          <p:nvPr>
            <p:ph idx="1"/>
          </p:nvPr>
        </p:nvSpPr>
        <p:spPr>
          <a:xfrm>
            <a:off x="457200" y="1440000"/>
            <a:ext cx="4114800" cy="4717913"/>
          </a:xfrm>
        </p:spPr>
        <p:txBody>
          <a:bodyPr/>
          <a:lstStyle/>
          <a:p>
            <a:endParaRPr lang="de-DE" dirty="0"/>
          </a:p>
          <a:p>
            <a:endParaRPr lang="de-DE" dirty="0"/>
          </a:p>
        </p:txBody>
      </p:sp>
      <p:sp>
        <p:nvSpPr>
          <p:cNvPr id="6" name="Foliennummernplatzhalter 5">
            <a:extLst>
              <a:ext uri="{FF2B5EF4-FFF2-40B4-BE49-F238E27FC236}">
                <a16:creationId xmlns:a16="http://schemas.microsoft.com/office/drawing/2014/main" id="{72D19D06-4D02-0C4A-962E-CFD338EBBEE5}"/>
              </a:ext>
            </a:extLst>
          </p:cNvPr>
          <p:cNvSpPr>
            <a:spLocks noGrp="1"/>
          </p:cNvSpPr>
          <p:nvPr>
            <p:ph type="sldNum" sz="quarter" idx="12"/>
          </p:nvPr>
        </p:nvSpPr>
        <p:spPr/>
        <p:txBody>
          <a:bodyPr/>
          <a:lstStyle/>
          <a:p>
            <a:fld id="{16EFD5B1-68CB-4A29-8F6C-4D18DB05CB6D}" type="slidenum">
              <a:rPr lang="de-DE" smtClean="0"/>
              <a:pPr/>
              <a:t>13</a:t>
            </a:fld>
            <a:endParaRPr lang="de-DE"/>
          </a:p>
        </p:txBody>
      </p:sp>
      <p:pic>
        <p:nvPicPr>
          <p:cNvPr id="10" name="Grafik 9">
            <a:extLst>
              <a:ext uri="{FF2B5EF4-FFF2-40B4-BE49-F238E27FC236}">
                <a16:creationId xmlns:a16="http://schemas.microsoft.com/office/drawing/2014/main" id="{B9FF83EC-C6C5-154F-A6BE-0F9E0FF2D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30540" y="-27384"/>
            <a:ext cx="4205956" cy="5949280"/>
          </a:xfrm>
          <a:prstGeom prst="rect">
            <a:avLst/>
          </a:prstGeom>
        </p:spPr>
      </p:pic>
      <p:sp>
        <p:nvSpPr>
          <p:cNvPr id="7" name="Rechteck 6">
            <a:extLst>
              <a:ext uri="{FF2B5EF4-FFF2-40B4-BE49-F238E27FC236}">
                <a16:creationId xmlns:a16="http://schemas.microsoft.com/office/drawing/2014/main" id="{D63CAF4C-3894-844C-81E5-5128C8CD4F8E}"/>
              </a:ext>
            </a:extLst>
          </p:cNvPr>
          <p:cNvSpPr/>
          <p:nvPr/>
        </p:nvSpPr>
        <p:spPr>
          <a:xfrm>
            <a:off x="179512" y="620688"/>
            <a:ext cx="4572000" cy="5702138"/>
          </a:xfrm>
          <a:prstGeom prst="rect">
            <a:avLst/>
          </a:prstGeom>
        </p:spPr>
        <p:txBody>
          <a:bodyPr>
            <a:spAutoFit/>
          </a:bodyPr>
          <a:lstStyle/>
          <a:p>
            <a:pPr>
              <a:lnSpc>
                <a:spcPct val="107000"/>
              </a:lnSpc>
              <a:spcAft>
                <a:spcPts val="800"/>
              </a:spcAft>
            </a:pPr>
            <a:r>
              <a:rPr lang="de-DE" sz="1600" u="sng" dirty="0" err="1">
                <a:latin typeface="Calibri" panose="020F0502020204030204" pitchFamily="34" charset="0"/>
                <a:ea typeface="Calibri" panose="020F0502020204030204" pitchFamily="34" charset="0"/>
                <a:cs typeface="Times New Roman" panose="02020603050405020304" pitchFamily="18" charset="0"/>
              </a:rPr>
              <a:t>Volmerswerth</a:t>
            </a:r>
            <a:r>
              <a:rPr lang="de-DE" sz="1600" u="sng" dirty="0">
                <a:latin typeface="Calibri" panose="020F0502020204030204" pitchFamily="34" charset="0"/>
                <a:ea typeface="Calibri" panose="020F0502020204030204" pitchFamily="34" charset="0"/>
                <a:cs typeface="Times New Roman" panose="02020603050405020304" pitchFamily="18" charset="0"/>
              </a:rPr>
              <a:t>/Hamm</a:t>
            </a:r>
            <a:endParaRPr lang="de-DE"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600" dirty="0">
                <a:latin typeface="Calibri" panose="020F0502020204030204" pitchFamily="34" charset="0"/>
                <a:ea typeface="Calibri" panose="020F0502020204030204" pitchFamily="34" charset="0"/>
                <a:cs typeface="Times New Roman" panose="02020603050405020304" pitchFamily="18" charset="0"/>
              </a:rPr>
              <a:t>Auf den Feldern, auf denen die Kiebitze brüteten, wurde die Gelege mit Stäben markiert, so dass sie bei der Bearbeitung umfahren werden konnten. Über die Entwässerungsgräben wurden Bretter gelegt, damit die Küken sie überqueren konnten.</a:t>
            </a:r>
          </a:p>
          <a:p>
            <a:pPr>
              <a:lnSpc>
                <a:spcPct val="107000"/>
              </a:lnSpc>
              <a:spcAft>
                <a:spcPts val="800"/>
              </a:spcAft>
            </a:pPr>
            <a:r>
              <a:rPr lang="de-DE" sz="1600" dirty="0">
                <a:latin typeface="Calibri" panose="020F0502020204030204" pitchFamily="34" charset="0"/>
                <a:ea typeface="Calibri" panose="020F0502020204030204" pitchFamily="34" charset="0"/>
                <a:cs typeface="Times New Roman" panose="02020603050405020304" pitchFamily="18" charset="0"/>
              </a:rPr>
              <a:t>Es wurden 7 Gelege gefunden, die alle erfolgreich ausgebrütet wurden.</a:t>
            </a:r>
          </a:p>
          <a:p>
            <a:pPr>
              <a:lnSpc>
                <a:spcPct val="107000"/>
              </a:lnSpc>
              <a:spcAft>
                <a:spcPts val="800"/>
              </a:spcAft>
            </a:pPr>
            <a:r>
              <a:rPr lang="de-DE" sz="1600" dirty="0">
                <a:latin typeface="Calibri" panose="020F0502020204030204" pitchFamily="34" charset="0"/>
                <a:ea typeface="Calibri" panose="020F0502020204030204" pitchFamily="34" charset="0"/>
                <a:cs typeface="Times New Roman" panose="02020603050405020304" pitchFamily="18" charset="0"/>
              </a:rPr>
              <a:t>Mindestens 2 Junge wurden flügge.</a:t>
            </a:r>
          </a:p>
          <a:p>
            <a:pPr>
              <a:lnSpc>
                <a:spcPct val="107000"/>
              </a:lnSpc>
              <a:spcAft>
                <a:spcPts val="800"/>
              </a:spcAft>
            </a:pPr>
            <a:r>
              <a:rPr lang="de-DE" sz="1600" u="sng" dirty="0" err="1">
                <a:latin typeface="Calibri" panose="020F0502020204030204" pitchFamily="34" charset="0"/>
                <a:ea typeface="Calibri" panose="020F0502020204030204" pitchFamily="34" charset="0"/>
                <a:cs typeface="Times New Roman" panose="02020603050405020304" pitchFamily="18" charset="0"/>
              </a:rPr>
              <a:t>Kalkum</a:t>
            </a:r>
            <a:endParaRPr lang="de-DE"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600" dirty="0">
                <a:latin typeface="Calibri" panose="020F0502020204030204" pitchFamily="34" charset="0"/>
                <a:ea typeface="Calibri" panose="020F0502020204030204" pitchFamily="34" charset="0"/>
                <a:cs typeface="Times New Roman" panose="02020603050405020304" pitchFamily="18" charset="0"/>
              </a:rPr>
              <a:t>An den Wegen entlang der Hochwasserrückhaltebecken wurden Schilder aufgehängt, um Passanten auf die Kiebitze aufmerksam zu machen und um rücksichtsvolles Verhalten, sowie die Meldung von beobachteten Küken zu bitten.</a:t>
            </a:r>
          </a:p>
          <a:p>
            <a:pPr>
              <a:lnSpc>
                <a:spcPct val="107000"/>
              </a:lnSpc>
              <a:spcAft>
                <a:spcPts val="800"/>
              </a:spcAft>
            </a:pPr>
            <a:r>
              <a:rPr lang="de-DE" sz="1600" dirty="0">
                <a:latin typeface="Calibri" panose="020F0502020204030204" pitchFamily="34" charset="0"/>
                <a:ea typeface="Calibri" panose="020F0502020204030204" pitchFamily="34" charset="0"/>
                <a:cs typeface="Times New Roman" panose="02020603050405020304" pitchFamily="18" charset="0"/>
              </a:rPr>
              <a:t>Aufgrund der schwierigen Beobachtungsverhältnisse konnten die genaue Anzahl der Brutversuche und der Bruterfolg nicht festgestellt werden.</a:t>
            </a:r>
          </a:p>
        </p:txBody>
      </p:sp>
      <p:pic>
        <p:nvPicPr>
          <p:cNvPr id="12" name="Grafik 11" descr="Ein Bild, das Baum, Pflanze, Blume, ausgestaltet enthält.&#10;&#10;Automatisch generierte Beschreibung">
            <a:extLst>
              <a:ext uri="{FF2B5EF4-FFF2-40B4-BE49-F238E27FC236}">
                <a16:creationId xmlns:a16="http://schemas.microsoft.com/office/drawing/2014/main" id="{BCED3206-D4BD-8D45-8E3E-D647B8E7D7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
          <a:stretch/>
        </p:blipFill>
        <p:spPr>
          <a:xfrm rot="5400000">
            <a:off x="7071502" y="4560577"/>
            <a:ext cx="1885714" cy="2142996"/>
          </a:xfrm>
          <a:prstGeom prst="rect">
            <a:avLst/>
          </a:prstGeom>
        </p:spPr>
      </p:pic>
      <p:sp>
        <p:nvSpPr>
          <p:cNvPr id="11" name="Datumsplatzhalter 4">
            <a:extLst>
              <a:ext uri="{FF2B5EF4-FFF2-40B4-BE49-F238E27FC236}">
                <a16:creationId xmlns:a16="http://schemas.microsoft.com/office/drawing/2014/main" id="{32A95BB7-2CCD-254D-B816-D5A2F116EE53}"/>
              </a:ext>
            </a:extLst>
          </p:cNvPr>
          <p:cNvSpPr>
            <a:spLocks noGrp="1"/>
          </p:cNvSpPr>
          <p:nvPr>
            <p:ph type="dt" sz="half" idx="10"/>
          </p:nvPr>
        </p:nvSpPr>
        <p:spPr>
          <a:xfrm>
            <a:off x="5940000" y="6620400"/>
            <a:ext cx="2160000" cy="180000"/>
          </a:xfrm>
        </p:spPr>
        <p:txBody>
          <a:bodyPr/>
          <a:lstStyle/>
          <a:p>
            <a:endParaRPr lang="de-DE" dirty="0"/>
          </a:p>
        </p:txBody>
      </p:sp>
      <p:sp>
        <p:nvSpPr>
          <p:cNvPr id="13" name="Foliennummernplatzhalter 5">
            <a:extLst>
              <a:ext uri="{FF2B5EF4-FFF2-40B4-BE49-F238E27FC236}">
                <a16:creationId xmlns:a16="http://schemas.microsoft.com/office/drawing/2014/main" id="{1B7A9BCB-1108-3042-A573-BDE9D52EF76B}"/>
              </a:ext>
            </a:extLst>
          </p:cNvPr>
          <p:cNvSpPr txBox="1">
            <a:spLocks/>
          </p:cNvSpPr>
          <p:nvPr/>
        </p:nvSpPr>
        <p:spPr>
          <a:xfrm>
            <a:off x="8172000" y="6620400"/>
            <a:ext cx="514800" cy="180000"/>
          </a:xfrm>
          <a:prstGeom prst="rect">
            <a:avLst/>
          </a:prstGeom>
        </p:spPr>
        <p:txBody>
          <a:bodyPr vert="horz" lIns="0" tIns="0" rIns="0" bIns="0" rtlCol="0" anchor="b" anchorCtr="0"/>
          <a:lstStyle>
            <a:defPPr>
              <a:defRPr lang="de-DE"/>
            </a:defPPr>
            <a:lvl1pPr marL="0" algn="r" defTabSz="914400" rtl="0" eaLnBrk="1" latinLnBrk="0" hangingPunct="1">
              <a:defRPr sz="1200" b="0" kern="1200">
                <a:solidFill>
                  <a:schemeClr val="accent6"/>
                </a:solidFill>
                <a:latin typeface="Source Sans Pro"/>
                <a:ea typeface="+mn-ea"/>
                <a:cs typeface="Source Sans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26C6B8-7DF4-4F01-8878-A6272B56DAC3}" type="slidenum">
              <a:rPr lang="de-DE" smtClean="0"/>
              <a:pPr/>
              <a:t>13</a:t>
            </a:fld>
            <a:endParaRPr lang="de-DE"/>
          </a:p>
        </p:txBody>
      </p:sp>
      <p:sp>
        <p:nvSpPr>
          <p:cNvPr id="14" name="Foliennummernplatzhalter 5">
            <a:extLst>
              <a:ext uri="{FF2B5EF4-FFF2-40B4-BE49-F238E27FC236}">
                <a16:creationId xmlns:a16="http://schemas.microsoft.com/office/drawing/2014/main" id="{D57A20C9-85DA-4E47-8A5C-6F77324F1E10}"/>
              </a:ext>
            </a:extLst>
          </p:cNvPr>
          <p:cNvSpPr txBox="1">
            <a:spLocks/>
          </p:cNvSpPr>
          <p:nvPr/>
        </p:nvSpPr>
        <p:spPr>
          <a:xfrm>
            <a:off x="8172000" y="6620400"/>
            <a:ext cx="514800" cy="180000"/>
          </a:xfrm>
          <a:prstGeom prst="rect">
            <a:avLst/>
          </a:prstGeom>
        </p:spPr>
        <p:txBody>
          <a:bodyPr vert="horz" lIns="0" tIns="0" rIns="0" bIns="0" rtlCol="0" anchor="b" anchorCtr="0"/>
          <a:lstStyle>
            <a:defPPr>
              <a:defRPr lang="de-DE"/>
            </a:defPPr>
            <a:lvl1pPr marL="0" algn="r" defTabSz="914400" rtl="0" eaLnBrk="1" latinLnBrk="0" hangingPunct="1">
              <a:defRPr sz="1200" b="0" kern="1200">
                <a:solidFill>
                  <a:schemeClr val="accent6"/>
                </a:solidFill>
                <a:latin typeface="Source Sans Pro"/>
                <a:ea typeface="+mn-ea"/>
                <a:cs typeface="Source Sans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EFD5B1-68CB-4A29-8F6C-4D18DB05CB6D}" type="slidenum">
              <a:rPr lang="de-DE" smtClean="0"/>
              <a:pPr/>
              <a:t>13</a:t>
            </a:fld>
            <a:endParaRPr lang="de-DE" dirty="0"/>
          </a:p>
        </p:txBody>
      </p:sp>
      <p:sp>
        <p:nvSpPr>
          <p:cNvPr id="15" name="Fußzeilenplatzhalter 6">
            <a:extLst>
              <a:ext uri="{FF2B5EF4-FFF2-40B4-BE49-F238E27FC236}">
                <a16:creationId xmlns:a16="http://schemas.microsoft.com/office/drawing/2014/main" id="{7ACEDFCD-7255-6C4A-992F-E555832A035B}"/>
              </a:ext>
            </a:extLst>
          </p:cNvPr>
          <p:cNvSpPr>
            <a:spLocks noGrp="1"/>
          </p:cNvSpPr>
          <p:nvPr>
            <p:ph type="ftr" sz="quarter" idx="11"/>
          </p:nvPr>
        </p:nvSpPr>
        <p:spPr>
          <a:xfrm>
            <a:off x="1407009" y="6620400"/>
            <a:ext cx="4399200" cy="180000"/>
          </a:xfrm>
        </p:spPr>
        <p:txBody>
          <a:bodyPr/>
          <a:lstStyle/>
          <a:p>
            <a:r>
              <a:rPr lang="de-DE" b="1" dirty="0"/>
              <a:t>NABU Düsseldorf JHV 2022</a:t>
            </a:r>
          </a:p>
        </p:txBody>
      </p:sp>
    </p:spTree>
    <p:extLst>
      <p:ext uri="{BB962C8B-B14F-4D97-AF65-F5344CB8AC3E}">
        <p14:creationId xmlns:p14="http://schemas.microsoft.com/office/powerpoint/2010/main" val="134355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p:cNvGraphicFramePr>
            <a:graphicFrameLocks noChangeAspect="1"/>
          </p:cNvGraphicFramePr>
          <p:nvPr>
            <p:custDataLst>
              <p:tags r:id="rId2"/>
            </p:custData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54356" name="think-cell Folie" r:id="rId5" imgW="473" imgH="476" progId="TCLayout.ActiveDocument.1">
                  <p:embed/>
                </p:oleObj>
              </mc:Choice>
              <mc:Fallback>
                <p:oleObj name="think-cell Folie" r:id="rId5" imgW="473" imgH="476" progId="TCLayout.ActiveDocument.1">
                  <p:embed/>
                  <p:pic>
                    <p:nvPicPr>
                      <p:cNvPr id="3" name="Objekt 2"/>
                      <p:cNvPicPr/>
                      <p:nvPr/>
                    </p:nvPicPr>
                    <p:blipFill>
                      <a:blip r:embed="rId6"/>
                      <a:stretch>
                        <a:fillRect/>
                      </a:stretch>
                    </p:blipFill>
                    <p:spPr>
                      <a:xfrm>
                        <a:off x="1144191" y="858441"/>
                        <a:ext cx="1191" cy="1191"/>
                      </a:xfrm>
                      <a:prstGeom prst="rect">
                        <a:avLst/>
                      </a:prstGeom>
                    </p:spPr>
                  </p:pic>
                </p:oleObj>
              </mc:Fallback>
            </mc:AlternateContent>
          </a:graphicData>
        </a:graphic>
      </p:graphicFrame>
      <p:sp>
        <p:nvSpPr>
          <p:cNvPr id="8" name="Titel 7"/>
          <p:cNvSpPr>
            <a:spLocks noGrp="1"/>
          </p:cNvSpPr>
          <p:nvPr>
            <p:ph type="title"/>
          </p:nvPr>
        </p:nvSpPr>
        <p:spPr>
          <a:xfrm>
            <a:off x="395536" y="548680"/>
            <a:ext cx="7262565" cy="762126"/>
          </a:xfrm>
        </p:spPr>
        <p:txBody>
          <a:bodyPr vert="horz" lIns="0" tIns="0" rIns="0" bIns="0" rtlCol="0" anchor="ctr" anchorCtr="0">
            <a:noAutofit/>
          </a:bodyPr>
          <a:lstStyle/>
          <a:p>
            <a:r>
              <a:rPr lang="de-DE" sz="2800" dirty="0">
                <a:latin typeface="Calibri" panose="020F0502020204030204" pitchFamily="34" charset="0"/>
                <a:cs typeface="Calibri" panose="020F0502020204030204" pitchFamily="34" charset="0"/>
              </a:rPr>
              <a:t>Apfelfest auf der NABU-Obstbaumwiese</a:t>
            </a:r>
            <a:br>
              <a:rPr lang="de-DE" sz="2800" dirty="0">
                <a:latin typeface="Calibri" panose="020F0502020204030204" pitchFamily="34" charset="0"/>
                <a:cs typeface="Calibri" panose="020F0502020204030204" pitchFamily="34" charset="0"/>
              </a:rPr>
            </a:br>
            <a:r>
              <a:rPr lang="de-DE" sz="2800" dirty="0">
                <a:latin typeface="Calibri" panose="020F0502020204030204" pitchFamily="34" charset="0"/>
                <a:cs typeface="Calibri" panose="020F0502020204030204" pitchFamily="34" charset="0"/>
              </a:rPr>
              <a:t>Oktober 2022</a:t>
            </a:r>
          </a:p>
        </p:txBody>
      </p:sp>
      <p:sp>
        <p:nvSpPr>
          <p:cNvPr id="6" name="Foliennummernplatzhalter 5"/>
          <p:cNvSpPr>
            <a:spLocks noGrp="1"/>
          </p:cNvSpPr>
          <p:nvPr>
            <p:ph type="sldNum" sz="quarter" idx="12"/>
          </p:nvPr>
        </p:nvSpPr>
        <p:spPr/>
        <p:txBody>
          <a:bodyPr/>
          <a:lstStyle/>
          <a:p>
            <a:endParaRPr lang="de-DE" dirty="0">
              <a:solidFill>
                <a:srgbClr val="86846B"/>
              </a:solidFill>
            </a:endParaRPr>
          </a:p>
        </p:txBody>
      </p:sp>
      <p:pic>
        <p:nvPicPr>
          <p:cNvPr id="9" name="Grafik 8">
            <a:extLst>
              <a:ext uri="{FF2B5EF4-FFF2-40B4-BE49-F238E27FC236}">
                <a16:creationId xmlns:a16="http://schemas.microsoft.com/office/drawing/2014/main" id="{A70D2572-8634-4E4C-A76A-7F9BD41C12A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34046" y="1756113"/>
            <a:ext cx="2212492" cy="1551716"/>
          </a:xfrm>
          <a:prstGeom prst="rect">
            <a:avLst/>
          </a:prstGeom>
        </p:spPr>
      </p:pic>
      <p:pic>
        <p:nvPicPr>
          <p:cNvPr id="13" name="Grafik 12">
            <a:extLst>
              <a:ext uri="{FF2B5EF4-FFF2-40B4-BE49-F238E27FC236}">
                <a16:creationId xmlns:a16="http://schemas.microsoft.com/office/drawing/2014/main" id="{0AAEC8A8-DAAB-4677-9D81-29D8C97D016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95536" y="3493101"/>
            <a:ext cx="2261141" cy="1903980"/>
          </a:xfrm>
          <a:prstGeom prst="rect">
            <a:avLst/>
          </a:prstGeom>
        </p:spPr>
      </p:pic>
      <p:sp>
        <p:nvSpPr>
          <p:cNvPr id="26" name="Textfeld 25">
            <a:extLst>
              <a:ext uri="{FF2B5EF4-FFF2-40B4-BE49-F238E27FC236}">
                <a16:creationId xmlns:a16="http://schemas.microsoft.com/office/drawing/2014/main" id="{09B5B8F2-59AB-4427-9B24-85B8698B1D9D}"/>
              </a:ext>
            </a:extLst>
          </p:cNvPr>
          <p:cNvSpPr txBox="1"/>
          <p:nvPr/>
        </p:nvSpPr>
        <p:spPr>
          <a:xfrm>
            <a:off x="2787994" y="3483148"/>
            <a:ext cx="2205212" cy="2031325"/>
          </a:xfrm>
          <a:prstGeom prst="rect">
            <a:avLst/>
          </a:prstGeom>
          <a:noFill/>
        </p:spPr>
        <p:txBody>
          <a:bodyPr wrap="square" rtlCol="0">
            <a:spAutoFit/>
          </a:bodyPr>
          <a:lstStyle/>
          <a:p>
            <a:r>
              <a:rPr lang="de-DE" sz="1400" b="1" dirty="0">
                <a:latin typeface="Calibri" panose="020F0502020204030204" pitchFamily="34" charset="0"/>
                <a:cs typeface="Calibri" panose="020F0502020204030204" pitchFamily="34" charset="0"/>
              </a:rPr>
              <a:t>Infos über: </a:t>
            </a:r>
          </a:p>
          <a:p>
            <a:r>
              <a:rPr lang="de-DE" sz="1400" dirty="0">
                <a:latin typeface="Calibri" panose="020F0502020204030204" pitchFamily="34" charset="0"/>
                <a:cs typeface="Calibri" panose="020F0502020204030204" pitchFamily="34" charset="0"/>
              </a:rPr>
              <a:t>Botanik, Vögel, Fledermäuse, Nisthilfen für Vögel und Wildbienen;</a:t>
            </a:r>
          </a:p>
          <a:p>
            <a:r>
              <a:rPr lang="de-DE" sz="1400" dirty="0">
                <a:latin typeface="Calibri" panose="020F0502020204030204" pitchFamily="34" charset="0"/>
                <a:cs typeface="Calibri" panose="020F0502020204030204" pitchFamily="34" charset="0"/>
              </a:rPr>
              <a:t>Äpfel und Saft von Haus Bürgel, Streusel- und Apfelkuchen von Bio-Bäcker Schüren; </a:t>
            </a:r>
          </a:p>
          <a:p>
            <a:r>
              <a:rPr lang="de-DE" sz="1400" dirty="0">
                <a:latin typeface="Calibri" panose="020F0502020204030204" pitchFamily="34" charset="0"/>
                <a:cs typeface="Calibri" panose="020F0502020204030204" pitchFamily="34" charset="0"/>
              </a:rPr>
              <a:t>Vogelquiz und Fachbücher</a:t>
            </a:r>
          </a:p>
        </p:txBody>
      </p:sp>
      <p:pic>
        <p:nvPicPr>
          <p:cNvPr id="5" name="Grafik 4">
            <a:extLst>
              <a:ext uri="{FF2B5EF4-FFF2-40B4-BE49-F238E27FC236}">
                <a16:creationId xmlns:a16="http://schemas.microsoft.com/office/drawing/2014/main" id="{43AD6611-CFBD-4DE9-8FCE-13A4F6A4208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72100" y="3789040"/>
            <a:ext cx="1906585" cy="1430833"/>
          </a:xfrm>
          <a:prstGeom prst="rect">
            <a:avLst/>
          </a:prstGeom>
        </p:spPr>
      </p:pic>
      <p:pic>
        <p:nvPicPr>
          <p:cNvPr id="10" name="Grafik 9">
            <a:extLst>
              <a:ext uri="{FF2B5EF4-FFF2-40B4-BE49-F238E27FC236}">
                <a16:creationId xmlns:a16="http://schemas.microsoft.com/office/drawing/2014/main" id="{498C80D3-A37E-4ECE-B78A-6D1570E726C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32118" y="1756113"/>
            <a:ext cx="1906843" cy="1551716"/>
          </a:xfrm>
          <a:prstGeom prst="rect">
            <a:avLst/>
          </a:prstGeom>
        </p:spPr>
      </p:pic>
      <p:pic>
        <p:nvPicPr>
          <p:cNvPr id="14" name="Grafik 13">
            <a:extLst>
              <a:ext uri="{FF2B5EF4-FFF2-40B4-BE49-F238E27FC236}">
                <a16:creationId xmlns:a16="http://schemas.microsoft.com/office/drawing/2014/main" id="{DE4E84E0-8113-4E59-9229-687864AECD4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142206" y="1997220"/>
            <a:ext cx="1888578" cy="1143748"/>
          </a:xfrm>
          <a:prstGeom prst="rect">
            <a:avLst/>
          </a:prstGeom>
        </p:spPr>
      </p:pic>
      <p:pic>
        <p:nvPicPr>
          <p:cNvPr id="1026" name="338153DC-4734-4595-85C7-789E6F719328">
            <a:extLst>
              <a:ext uri="{FF2B5EF4-FFF2-40B4-BE49-F238E27FC236}">
                <a16:creationId xmlns:a16="http://schemas.microsoft.com/office/drawing/2014/main" id="{ED0D83FF-2EFF-48AA-BDBC-F363EAA32B52}"/>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95536" y="1756114"/>
            <a:ext cx="2339116" cy="1608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A04E164F-85F9-49B9-8943-2DB4AA3168A1">
            <a:extLst>
              <a:ext uri="{FF2B5EF4-FFF2-40B4-BE49-F238E27FC236}">
                <a16:creationId xmlns:a16="http://schemas.microsoft.com/office/drawing/2014/main" id="{2FF9A2D6-F6E0-40C8-83B3-84BC59965384}"/>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184699" y="3493101"/>
            <a:ext cx="1619549" cy="200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a:extLst>
              <a:ext uri="{FF2B5EF4-FFF2-40B4-BE49-F238E27FC236}">
                <a16:creationId xmlns:a16="http://schemas.microsoft.com/office/drawing/2014/main" id="{566D6A56-2F14-4A7A-838D-5F61D83F786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999809" y="133570"/>
            <a:ext cx="978064" cy="926246"/>
          </a:xfrm>
          <a:prstGeom prst="rect">
            <a:avLst/>
          </a:prstGeom>
        </p:spPr>
      </p:pic>
      <p:sp>
        <p:nvSpPr>
          <p:cNvPr id="15" name="Foliennummernplatzhalter 5">
            <a:extLst>
              <a:ext uri="{FF2B5EF4-FFF2-40B4-BE49-F238E27FC236}">
                <a16:creationId xmlns:a16="http://schemas.microsoft.com/office/drawing/2014/main" id="{E3B57E7F-EF02-9548-BC85-94A234F559C8}"/>
              </a:ext>
            </a:extLst>
          </p:cNvPr>
          <p:cNvSpPr txBox="1">
            <a:spLocks/>
          </p:cNvSpPr>
          <p:nvPr/>
        </p:nvSpPr>
        <p:spPr>
          <a:xfrm>
            <a:off x="8172000" y="6620400"/>
            <a:ext cx="514800" cy="180000"/>
          </a:xfrm>
          <a:prstGeom prst="rect">
            <a:avLst/>
          </a:prstGeom>
        </p:spPr>
        <p:txBody>
          <a:bodyPr vert="horz" lIns="0" tIns="0" rIns="0" bIns="0" rtlCol="0" anchor="b" anchorCtr="0"/>
          <a:lstStyle>
            <a:defPPr>
              <a:defRPr lang="de-DE"/>
            </a:defPPr>
            <a:lvl1pPr marL="0" algn="r" defTabSz="914400" rtl="0" eaLnBrk="1" latinLnBrk="0" hangingPunct="1">
              <a:defRPr sz="1200" b="0" kern="1200">
                <a:solidFill>
                  <a:schemeClr val="accent6"/>
                </a:solidFill>
                <a:latin typeface="Source Sans Pro"/>
                <a:ea typeface="+mn-ea"/>
                <a:cs typeface="Source Sans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6" name="Fußzeilenplatzhalter 6">
            <a:extLst>
              <a:ext uri="{FF2B5EF4-FFF2-40B4-BE49-F238E27FC236}">
                <a16:creationId xmlns:a16="http://schemas.microsoft.com/office/drawing/2014/main" id="{C85348DC-3B07-3946-9822-EE3FDC2AE8C0}"/>
              </a:ext>
            </a:extLst>
          </p:cNvPr>
          <p:cNvSpPr>
            <a:spLocks noGrp="1"/>
          </p:cNvSpPr>
          <p:nvPr>
            <p:ph type="ftr" sz="quarter" idx="11"/>
          </p:nvPr>
        </p:nvSpPr>
        <p:spPr>
          <a:xfrm>
            <a:off x="1407009" y="6620400"/>
            <a:ext cx="4399200" cy="180000"/>
          </a:xfrm>
        </p:spPr>
        <p:txBody>
          <a:bodyPr/>
          <a:lstStyle/>
          <a:p>
            <a:r>
              <a:rPr lang="de-DE" b="1" dirty="0"/>
              <a:t>NABU Düsseldorf JHV 2022</a:t>
            </a:r>
          </a:p>
        </p:txBody>
      </p:sp>
    </p:spTree>
    <p:extLst>
      <p:ext uri="{BB962C8B-B14F-4D97-AF65-F5344CB8AC3E}">
        <p14:creationId xmlns:p14="http://schemas.microsoft.com/office/powerpoint/2010/main" val="1638361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p:cNvGraphicFramePr>
            <a:graphicFrameLocks noChangeAspect="1"/>
          </p:cNvGraphicFramePr>
          <p:nvPr>
            <p:custDataLst>
              <p:tags r:id="rId2"/>
            </p:custData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75823" name="think-cell Folie" r:id="rId5" imgW="473" imgH="476" progId="TCLayout.ActiveDocument.1">
                  <p:embed/>
                </p:oleObj>
              </mc:Choice>
              <mc:Fallback>
                <p:oleObj name="think-cell Folie" r:id="rId5" imgW="473" imgH="476" progId="TCLayout.ActiveDocument.1">
                  <p:embed/>
                  <p:pic>
                    <p:nvPicPr>
                      <p:cNvPr id="3" name="Objekt 2"/>
                      <p:cNvPicPr/>
                      <p:nvPr/>
                    </p:nvPicPr>
                    <p:blipFill>
                      <a:blip r:embed="rId6"/>
                      <a:stretch>
                        <a:fillRect/>
                      </a:stretch>
                    </p:blipFill>
                    <p:spPr>
                      <a:xfrm>
                        <a:off x="1144191" y="858441"/>
                        <a:ext cx="1191" cy="1191"/>
                      </a:xfrm>
                      <a:prstGeom prst="rect">
                        <a:avLst/>
                      </a:prstGeom>
                    </p:spPr>
                  </p:pic>
                </p:oleObj>
              </mc:Fallback>
            </mc:AlternateContent>
          </a:graphicData>
        </a:graphic>
      </p:graphicFrame>
      <p:sp>
        <p:nvSpPr>
          <p:cNvPr id="8" name="Titel 7"/>
          <p:cNvSpPr>
            <a:spLocks noGrp="1"/>
          </p:cNvSpPr>
          <p:nvPr>
            <p:ph type="title"/>
          </p:nvPr>
        </p:nvSpPr>
        <p:spPr>
          <a:xfrm>
            <a:off x="836073" y="548680"/>
            <a:ext cx="6822028" cy="762126"/>
          </a:xfrm>
        </p:spPr>
        <p:txBody>
          <a:bodyPr vert="horz" lIns="0" tIns="0" rIns="0" bIns="0" rtlCol="0" anchor="ctr" anchorCtr="0">
            <a:noAutofit/>
          </a:bodyPr>
          <a:lstStyle/>
          <a:p>
            <a:br>
              <a:rPr lang="de-DE" sz="2800" dirty="0"/>
            </a:br>
            <a:endParaRPr lang="de-DE" sz="2800" dirty="0"/>
          </a:p>
        </p:txBody>
      </p:sp>
      <p:sp>
        <p:nvSpPr>
          <p:cNvPr id="6" name="Foliennummernplatzhalter 5"/>
          <p:cNvSpPr>
            <a:spLocks noGrp="1"/>
          </p:cNvSpPr>
          <p:nvPr>
            <p:ph type="sldNum" sz="quarter" idx="12"/>
          </p:nvPr>
        </p:nvSpPr>
        <p:spPr/>
        <p:txBody>
          <a:bodyPr/>
          <a:lstStyle/>
          <a:p>
            <a:endParaRPr lang="de-DE" dirty="0">
              <a:solidFill>
                <a:srgbClr val="86846B"/>
              </a:solidFill>
            </a:endParaRPr>
          </a:p>
        </p:txBody>
      </p:sp>
      <p:pic>
        <p:nvPicPr>
          <p:cNvPr id="2" name="Grafik 1">
            <a:extLst>
              <a:ext uri="{FF2B5EF4-FFF2-40B4-BE49-F238E27FC236}">
                <a16:creationId xmlns:a16="http://schemas.microsoft.com/office/drawing/2014/main" id="{566D6A56-2F14-4A7A-838D-5F61D83F78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70510" y="-51962"/>
            <a:ext cx="832580" cy="788470"/>
          </a:xfrm>
          <a:prstGeom prst="rect">
            <a:avLst/>
          </a:prstGeom>
        </p:spPr>
      </p:pic>
      <p:sp>
        <p:nvSpPr>
          <p:cNvPr id="15" name="Foliennummernplatzhalter 5">
            <a:extLst>
              <a:ext uri="{FF2B5EF4-FFF2-40B4-BE49-F238E27FC236}">
                <a16:creationId xmlns:a16="http://schemas.microsoft.com/office/drawing/2014/main" id="{E3B57E7F-EF02-9548-BC85-94A234F559C8}"/>
              </a:ext>
            </a:extLst>
          </p:cNvPr>
          <p:cNvSpPr txBox="1">
            <a:spLocks/>
          </p:cNvSpPr>
          <p:nvPr/>
        </p:nvSpPr>
        <p:spPr>
          <a:xfrm>
            <a:off x="8172000" y="6620400"/>
            <a:ext cx="514800" cy="180000"/>
          </a:xfrm>
          <a:prstGeom prst="rect">
            <a:avLst/>
          </a:prstGeom>
        </p:spPr>
        <p:txBody>
          <a:bodyPr vert="horz" lIns="0" tIns="0" rIns="0" bIns="0" rtlCol="0" anchor="b" anchorCtr="0"/>
          <a:lstStyle>
            <a:defPPr>
              <a:defRPr lang="de-DE"/>
            </a:defPPr>
            <a:lvl1pPr marL="0" algn="r" defTabSz="914400" rtl="0" eaLnBrk="1" latinLnBrk="0" hangingPunct="1">
              <a:defRPr sz="1200" b="0" kern="1200">
                <a:solidFill>
                  <a:schemeClr val="accent6"/>
                </a:solidFill>
                <a:latin typeface="Source Sans Pro"/>
                <a:ea typeface="+mn-ea"/>
                <a:cs typeface="Source Sans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EFD5B1-68CB-4A29-8F6C-4D18DB05CB6D}" type="slidenum">
              <a:rPr lang="de-DE" smtClean="0"/>
              <a:pPr/>
              <a:t>15</a:t>
            </a:fld>
            <a:endParaRPr lang="de-DE" dirty="0"/>
          </a:p>
        </p:txBody>
      </p:sp>
      <p:sp>
        <p:nvSpPr>
          <p:cNvPr id="16" name="Fußzeilenplatzhalter 6">
            <a:extLst>
              <a:ext uri="{FF2B5EF4-FFF2-40B4-BE49-F238E27FC236}">
                <a16:creationId xmlns:a16="http://schemas.microsoft.com/office/drawing/2014/main" id="{C85348DC-3B07-3946-9822-EE3FDC2AE8C0}"/>
              </a:ext>
            </a:extLst>
          </p:cNvPr>
          <p:cNvSpPr>
            <a:spLocks noGrp="1"/>
          </p:cNvSpPr>
          <p:nvPr>
            <p:ph type="ftr" sz="quarter" idx="11"/>
          </p:nvPr>
        </p:nvSpPr>
        <p:spPr>
          <a:xfrm>
            <a:off x="1407009" y="6620400"/>
            <a:ext cx="4399200" cy="180000"/>
          </a:xfrm>
        </p:spPr>
        <p:txBody>
          <a:bodyPr/>
          <a:lstStyle/>
          <a:p>
            <a:r>
              <a:rPr lang="de-DE" b="1" dirty="0"/>
              <a:t>NABU Düsseldorf JHV 2022</a:t>
            </a:r>
          </a:p>
        </p:txBody>
      </p:sp>
      <p:pic>
        <p:nvPicPr>
          <p:cNvPr id="4" name="Grafik 3">
            <a:extLst>
              <a:ext uri="{FF2B5EF4-FFF2-40B4-BE49-F238E27FC236}">
                <a16:creationId xmlns:a16="http://schemas.microsoft.com/office/drawing/2014/main" id="{502D157A-B2F1-BE47-BBF6-E2FE2238883D}"/>
              </a:ext>
            </a:extLst>
          </p:cNvPr>
          <p:cNvPicPr>
            <a:picLocks noChangeAspect="1"/>
          </p:cNvPicPr>
          <p:nvPr/>
        </p:nvPicPr>
        <p:blipFill>
          <a:blip r:embed="rId8"/>
          <a:stretch>
            <a:fillRect/>
          </a:stretch>
        </p:blipFill>
        <p:spPr>
          <a:xfrm>
            <a:off x="303137" y="818894"/>
            <a:ext cx="8383663" cy="5508952"/>
          </a:xfrm>
          <a:prstGeom prst="rect">
            <a:avLst/>
          </a:prstGeom>
        </p:spPr>
      </p:pic>
      <p:sp>
        <p:nvSpPr>
          <p:cNvPr id="17" name="Titel 1">
            <a:extLst>
              <a:ext uri="{FF2B5EF4-FFF2-40B4-BE49-F238E27FC236}">
                <a16:creationId xmlns:a16="http://schemas.microsoft.com/office/drawing/2014/main" id="{0425FC84-A6D1-A243-A38B-4774F009EEC3}"/>
              </a:ext>
            </a:extLst>
          </p:cNvPr>
          <p:cNvSpPr txBox="1">
            <a:spLocks/>
          </p:cNvSpPr>
          <p:nvPr/>
        </p:nvSpPr>
        <p:spPr>
          <a:xfrm>
            <a:off x="380168" y="138347"/>
            <a:ext cx="8229600" cy="52811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200" b="1" i="0" kern="1200" spc="-100" baseline="0">
                <a:solidFill>
                  <a:schemeClr val="tx2"/>
                </a:solidFill>
                <a:latin typeface="Source Sans Pro"/>
                <a:ea typeface="+mj-ea"/>
                <a:cs typeface="Source Sans Pro"/>
              </a:defRPr>
            </a:lvl1pPr>
          </a:lstStyle>
          <a:p>
            <a:r>
              <a:rPr lang="de-DE" sz="2800" dirty="0">
                <a:latin typeface="Calibri" panose="020F0502020204030204" pitchFamily="34" charset="0"/>
                <a:cs typeface="Calibri" panose="020F0502020204030204" pitchFamily="34" charset="0"/>
              </a:rPr>
              <a:t>Biotop-Pflege in Angermund</a:t>
            </a:r>
          </a:p>
        </p:txBody>
      </p:sp>
    </p:spTree>
    <p:extLst>
      <p:ext uri="{BB962C8B-B14F-4D97-AF65-F5344CB8AC3E}">
        <p14:creationId xmlns:p14="http://schemas.microsoft.com/office/powerpoint/2010/main" val="1864154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8">
            <a:extLst>
              <a:ext uri="{FF2B5EF4-FFF2-40B4-BE49-F238E27FC236}">
                <a16:creationId xmlns:a16="http://schemas.microsoft.com/office/drawing/2014/main" id="{006ACBF2-6244-49B4-8403-0DE81A51B70D}"/>
              </a:ext>
            </a:extLst>
          </p:cNvPr>
          <p:cNvSpPr txBox="1">
            <a:spLocks/>
          </p:cNvSpPr>
          <p:nvPr/>
        </p:nvSpPr>
        <p:spPr>
          <a:xfrm>
            <a:off x="1475143" y="412934"/>
            <a:ext cx="3938587" cy="98831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200" b="1" i="0" kern="1200" spc="-100" baseline="0">
                <a:solidFill>
                  <a:schemeClr val="tx2"/>
                </a:solidFill>
                <a:latin typeface="Source Sans Pro"/>
                <a:ea typeface="+mj-ea"/>
                <a:cs typeface="Source Sans Pro"/>
              </a:defRPr>
            </a:lvl1pPr>
          </a:lstStyle>
          <a:p>
            <a:br>
              <a:rPr lang="de-DE" sz="2400" dirty="0">
                <a:solidFill>
                  <a:srgbClr val="0068B4"/>
                </a:solidFill>
              </a:rPr>
            </a:br>
            <a:br>
              <a:rPr lang="de-DE" sz="2400" dirty="0">
                <a:solidFill>
                  <a:srgbClr val="0068B4"/>
                </a:solidFill>
              </a:rPr>
            </a:br>
            <a:r>
              <a:rPr lang="de-DE" sz="2400" dirty="0">
                <a:solidFill>
                  <a:srgbClr val="0068B4"/>
                </a:solidFill>
              </a:rPr>
              <a:t>                                                   </a:t>
            </a:r>
            <a:br>
              <a:rPr lang="de-DE" sz="2400" dirty="0">
                <a:solidFill>
                  <a:srgbClr val="292934"/>
                </a:solidFill>
              </a:rPr>
            </a:br>
            <a:endParaRPr lang="de-DE" sz="2400" dirty="0">
              <a:solidFill>
                <a:srgbClr val="0068B4"/>
              </a:solidFill>
            </a:endParaRPr>
          </a:p>
        </p:txBody>
      </p:sp>
      <p:pic>
        <p:nvPicPr>
          <p:cNvPr id="10" name="Grafik 9">
            <a:extLst>
              <a:ext uri="{FF2B5EF4-FFF2-40B4-BE49-F238E27FC236}">
                <a16:creationId xmlns:a16="http://schemas.microsoft.com/office/drawing/2014/main" id="{712A7465-B8A6-496C-908A-9F324B9270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63775" y="260648"/>
            <a:ext cx="965446" cy="800359"/>
          </a:xfrm>
          <a:prstGeom prst="rect">
            <a:avLst/>
          </a:prstGeom>
        </p:spPr>
      </p:pic>
      <p:sp>
        <p:nvSpPr>
          <p:cNvPr id="13" name="Textfeld 12">
            <a:extLst>
              <a:ext uri="{FF2B5EF4-FFF2-40B4-BE49-F238E27FC236}">
                <a16:creationId xmlns:a16="http://schemas.microsoft.com/office/drawing/2014/main" id="{8B2C68E2-1392-4128-95BC-D90A34B832E1}"/>
              </a:ext>
            </a:extLst>
          </p:cNvPr>
          <p:cNvSpPr txBox="1"/>
          <p:nvPr/>
        </p:nvSpPr>
        <p:spPr>
          <a:xfrm>
            <a:off x="3815179" y="1061007"/>
            <a:ext cx="3522215" cy="715581"/>
          </a:xfrm>
          <a:prstGeom prst="rect">
            <a:avLst/>
          </a:prstGeom>
          <a:noFill/>
        </p:spPr>
        <p:txBody>
          <a:bodyPr wrap="square" rtlCol="0">
            <a:spAutoFit/>
          </a:bodyPr>
          <a:lstStyle/>
          <a:p>
            <a:endParaRPr lang="de-DE" sz="1350" dirty="0">
              <a:solidFill>
                <a:srgbClr val="292934"/>
              </a:solidFill>
              <a:latin typeface="Source Sans Pro"/>
            </a:endParaRPr>
          </a:p>
          <a:p>
            <a:pPr marL="214313" indent="-214313">
              <a:buFont typeface="Arial" panose="020B0604020202020204" pitchFamily="34" charset="0"/>
              <a:buChar char="•"/>
            </a:pPr>
            <a:endParaRPr lang="de-DE" sz="1350" dirty="0">
              <a:solidFill>
                <a:srgbClr val="292934"/>
              </a:solidFill>
              <a:latin typeface="Source Sans Pro"/>
            </a:endParaRPr>
          </a:p>
          <a:p>
            <a:pPr marL="214313" indent="-214313">
              <a:buFont typeface="Wingdings" panose="05000000000000000000" pitchFamily="2" charset="2"/>
              <a:buChar char="ü"/>
            </a:pPr>
            <a:endParaRPr lang="de-DE" sz="1350" dirty="0">
              <a:solidFill>
                <a:srgbClr val="292934"/>
              </a:solidFill>
              <a:latin typeface="Source Sans Pro"/>
            </a:endParaRPr>
          </a:p>
        </p:txBody>
      </p:sp>
      <p:sp>
        <p:nvSpPr>
          <p:cNvPr id="3" name="Inhaltsplatzhalter 2">
            <a:extLst>
              <a:ext uri="{FF2B5EF4-FFF2-40B4-BE49-F238E27FC236}">
                <a16:creationId xmlns:a16="http://schemas.microsoft.com/office/drawing/2014/main" id="{DC5A0150-3015-4947-8A5F-0D6E2EBC7A02}"/>
              </a:ext>
            </a:extLst>
          </p:cNvPr>
          <p:cNvSpPr>
            <a:spLocks noGrp="1"/>
          </p:cNvSpPr>
          <p:nvPr>
            <p:ph sz="half" idx="1"/>
          </p:nvPr>
        </p:nvSpPr>
        <p:spPr>
          <a:xfrm>
            <a:off x="457201" y="1095255"/>
            <a:ext cx="8363271" cy="4809564"/>
          </a:xfrm>
        </p:spPr>
        <p:txBody>
          <a:bodyPr/>
          <a:lstStyle/>
          <a:p>
            <a:r>
              <a:rPr lang="de-DE" sz="1400" dirty="0">
                <a:latin typeface="Calibri" panose="020F0502020204030204" pitchFamily="34" charset="0"/>
                <a:cs typeface="Calibri" panose="020F0502020204030204" pitchFamily="34" charset="0"/>
              </a:rPr>
              <a:t>Der NABU Düsseldorf und der Bio-Garten sind die beiden Gewinner des Umweltpreises 2021 der Landeshauptstadt Düsseldorf. Er ist jeweils mit 3.000 € dotiert. Wir können alle zu Recht stolz auf das Erreichte sein!</a:t>
            </a:r>
          </a:p>
          <a:p>
            <a:r>
              <a:rPr lang="de-DE" sz="2400" b="1" dirty="0">
                <a:solidFill>
                  <a:srgbClr val="0070C0"/>
                </a:solidFill>
                <a:latin typeface="Calibri" panose="020F0502020204030204" pitchFamily="34" charset="0"/>
                <a:cs typeface="Calibri" panose="020F0502020204030204" pitchFamily="34" charset="0"/>
              </a:rPr>
              <a:t>Verbandsbeteiligung des NABU Düsseldorf </a:t>
            </a:r>
          </a:p>
          <a:p>
            <a:r>
              <a:rPr lang="de-DE" sz="1400" dirty="0">
                <a:latin typeface="Calibri" panose="020F0502020204030204" pitchFamily="34" charset="0"/>
                <a:cs typeface="Calibri" panose="020F0502020204030204" pitchFamily="34" charset="0"/>
              </a:rPr>
              <a:t>Jede staatliche Planung, ob auf Kommunaler-, Landes- oder Bundeseben, bedeutet bei der Umsetzung des Vorhabens immer auch einen Eingriff in die Natur. Deshalb endet die Arbeit des NABU nicht beim praktischen Naturschutz.  </a:t>
            </a:r>
          </a:p>
          <a:p>
            <a:r>
              <a:rPr lang="de-DE" sz="1400" dirty="0">
                <a:latin typeface="Calibri" panose="020F0502020204030204" pitchFamily="34" charset="0"/>
                <a:cs typeface="Calibri" panose="020F0502020204030204" pitchFamily="34" charset="0"/>
              </a:rPr>
              <a:t>Gemeinsam mit anderen anerkannten Naturschutzverbänden wirkt der NABU im Rahmen der sogenannten Verbandsbeteiligung soweit wie möglich daran mit, dass bei Planungen die Naturverträglichkeit beachtet wird: </a:t>
            </a:r>
          </a:p>
          <a:p>
            <a:r>
              <a:rPr lang="de-DE" sz="1400" dirty="0">
                <a:latin typeface="Calibri" panose="020F0502020204030204" pitchFamily="34" charset="0"/>
                <a:cs typeface="Calibri" panose="020F0502020204030204" pitchFamily="34" charset="0"/>
              </a:rPr>
              <a:t>Planfeststellungsverfahren zum Aus- oder Neubau von Verkehrswege, Infrastrukturanlagen, Gewässerausbau/Renaturierung von Flüssen und Bächen, Verfahren zur Unterschutzstellung von Natur und Landschaft, Befreiung von Verboten einer Schutzgebietsverordnung</a:t>
            </a:r>
            <a:endParaRPr lang="de-DE" sz="800" b="1" dirty="0"/>
          </a:p>
          <a:p>
            <a:r>
              <a:rPr lang="de-DE" sz="2400" b="1" dirty="0">
                <a:solidFill>
                  <a:srgbClr val="0070C0"/>
                </a:solidFill>
                <a:latin typeface="Calibri" panose="020F0502020204030204" pitchFamily="34" charset="0"/>
                <a:cs typeface="Calibri" panose="020F0502020204030204" pitchFamily="34" charset="0"/>
              </a:rPr>
              <a:t>Planungsgremien, in denen der NABU Düsseldorf regelmäßig vertreten ist:   </a:t>
            </a:r>
          </a:p>
          <a:p>
            <a:r>
              <a:rPr lang="de-DE" sz="1400" dirty="0">
                <a:latin typeface="Calibri" panose="020F0502020204030204" pitchFamily="34" charset="0"/>
                <a:cs typeface="Calibri" panose="020F0502020204030204" pitchFamily="34" charset="0"/>
              </a:rPr>
              <a:t>Beirat der Unteren Landschaftsbehörde der Stadt Düsseldorf (mit Stimmrecht)                                        Umweltausschuss des Rates der Stadt Düsseldorf (mit beratender Stimme)                                                                Regionalrat der Bezirksregierung Düsseldorf (mit beratender Stimme)</a:t>
            </a:r>
          </a:p>
          <a:p>
            <a:endParaRPr lang="de-DE" dirty="0"/>
          </a:p>
          <a:p>
            <a:endParaRPr lang="de-DE" dirty="0"/>
          </a:p>
        </p:txBody>
      </p:sp>
      <p:sp>
        <p:nvSpPr>
          <p:cNvPr id="8" name="Titel 7">
            <a:extLst>
              <a:ext uri="{FF2B5EF4-FFF2-40B4-BE49-F238E27FC236}">
                <a16:creationId xmlns:a16="http://schemas.microsoft.com/office/drawing/2014/main" id="{C116FB5F-2401-4F82-838A-AC6BF545FB03}"/>
              </a:ext>
            </a:extLst>
          </p:cNvPr>
          <p:cNvSpPr>
            <a:spLocks noGrp="1"/>
          </p:cNvSpPr>
          <p:nvPr>
            <p:ph type="title"/>
          </p:nvPr>
        </p:nvSpPr>
        <p:spPr>
          <a:xfrm>
            <a:off x="457201" y="447181"/>
            <a:ext cx="6460724" cy="458920"/>
          </a:xfrm>
        </p:spPr>
        <p:txBody>
          <a:bodyPr/>
          <a:lstStyle/>
          <a:p>
            <a:r>
              <a:rPr lang="de-DE" sz="2400" dirty="0">
                <a:latin typeface="Calibri" panose="020F0502020204030204" pitchFamily="34" charset="0"/>
                <a:cs typeface="Calibri" panose="020F0502020204030204" pitchFamily="34" charset="0"/>
              </a:rPr>
              <a:t>Umweltpreis 2021 der Stadt Düsseldorf</a:t>
            </a:r>
          </a:p>
        </p:txBody>
      </p:sp>
      <p:sp>
        <p:nvSpPr>
          <p:cNvPr id="7" name="Foliennummernplatzhalter 5">
            <a:extLst>
              <a:ext uri="{FF2B5EF4-FFF2-40B4-BE49-F238E27FC236}">
                <a16:creationId xmlns:a16="http://schemas.microsoft.com/office/drawing/2014/main" id="{E154890E-370B-D349-8C21-E09355E73466}"/>
              </a:ext>
            </a:extLst>
          </p:cNvPr>
          <p:cNvSpPr>
            <a:spLocks noGrp="1"/>
          </p:cNvSpPr>
          <p:nvPr>
            <p:ph type="sldNum" sz="quarter" idx="12"/>
          </p:nvPr>
        </p:nvSpPr>
        <p:spPr>
          <a:xfrm>
            <a:off x="8172000" y="6620400"/>
            <a:ext cx="514800" cy="180000"/>
          </a:xfrm>
        </p:spPr>
        <p:txBody>
          <a:bodyPr/>
          <a:lstStyle/>
          <a:p>
            <a:fld id="{16EFD5B1-68CB-4A29-8F6C-4D18DB05CB6D}" type="slidenum">
              <a:rPr lang="de-DE" smtClean="0"/>
              <a:pPr/>
              <a:t>16</a:t>
            </a:fld>
            <a:endParaRPr lang="de-DE"/>
          </a:p>
        </p:txBody>
      </p:sp>
      <p:sp>
        <p:nvSpPr>
          <p:cNvPr id="9" name="Fußzeilenplatzhalter 6">
            <a:extLst>
              <a:ext uri="{FF2B5EF4-FFF2-40B4-BE49-F238E27FC236}">
                <a16:creationId xmlns:a16="http://schemas.microsoft.com/office/drawing/2014/main" id="{B910CEE7-51B9-324E-BF09-B987E2C19420}"/>
              </a:ext>
            </a:extLst>
          </p:cNvPr>
          <p:cNvSpPr>
            <a:spLocks noGrp="1"/>
          </p:cNvSpPr>
          <p:nvPr>
            <p:ph type="ftr" sz="quarter" idx="11"/>
          </p:nvPr>
        </p:nvSpPr>
        <p:spPr>
          <a:xfrm>
            <a:off x="1407009" y="6620400"/>
            <a:ext cx="4399200" cy="180000"/>
          </a:xfrm>
        </p:spPr>
        <p:txBody>
          <a:bodyPr/>
          <a:lstStyle/>
          <a:p>
            <a:r>
              <a:rPr lang="de-DE" b="1" dirty="0"/>
              <a:t>NABU Düsseldorf JHV 2022</a:t>
            </a:r>
          </a:p>
        </p:txBody>
      </p:sp>
    </p:spTree>
    <p:extLst>
      <p:ext uri="{BB962C8B-B14F-4D97-AF65-F5344CB8AC3E}">
        <p14:creationId xmlns:p14="http://schemas.microsoft.com/office/powerpoint/2010/main" val="2771707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9832B600-F961-48E7-9D64-EE2C4C4B49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0287000" cy="6858000"/>
          </a:xfrm>
          <a:prstGeom prst="rect">
            <a:avLst/>
          </a:prstGeom>
        </p:spPr>
      </p:pic>
      <p:pic>
        <p:nvPicPr>
          <p:cNvPr id="7" name="Bildplatzhalter 6">
            <a:extLst>
              <a:ext uri="{FF2B5EF4-FFF2-40B4-BE49-F238E27FC236}">
                <a16:creationId xmlns:a16="http://schemas.microsoft.com/office/drawing/2014/main" id="{0613B7C3-A294-41BA-BB47-1FFE368892B3}"/>
              </a:ext>
            </a:extLst>
          </p:cNvPr>
          <p:cNvPicPr>
            <a:picLocks noGrp="1" noChangeAspect="1"/>
          </p:cNvPicPr>
          <p:nvPr>
            <p:ph type="pic" sz="quarter" idx="14"/>
          </p:nvPr>
        </p:nvPicPr>
        <p:blipFill>
          <a:blip r:embed="rId4" cstate="email">
            <a:extLst>
              <a:ext uri="{28A0092B-C50C-407E-A947-70E740481C1C}">
                <a14:useLocalDpi xmlns:a14="http://schemas.microsoft.com/office/drawing/2010/main"/>
              </a:ext>
            </a:extLst>
          </a:blip>
          <a:srcRect/>
          <a:stretch>
            <a:fillRect/>
          </a:stretch>
        </p:blipFill>
        <p:spPr>
          <a:xfrm>
            <a:off x="7236296" y="98215"/>
            <a:ext cx="1800200" cy="1530585"/>
          </a:xfrm>
        </p:spPr>
      </p:pic>
      <p:sp>
        <p:nvSpPr>
          <p:cNvPr id="15" name="Titel 14">
            <a:extLst>
              <a:ext uri="{FF2B5EF4-FFF2-40B4-BE49-F238E27FC236}">
                <a16:creationId xmlns:a16="http://schemas.microsoft.com/office/drawing/2014/main" id="{7F852961-6BEF-496D-81BC-8C035BFB26CE}"/>
              </a:ext>
            </a:extLst>
          </p:cNvPr>
          <p:cNvSpPr>
            <a:spLocks noGrp="1"/>
          </p:cNvSpPr>
          <p:nvPr>
            <p:ph type="ctrTitle"/>
          </p:nvPr>
        </p:nvSpPr>
        <p:spPr>
          <a:xfrm>
            <a:off x="683568" y="5805264"/>
            <a:ext cx="6101509" cy="846648"/>
          </a:xfrm>
        </p:spPr>
        <p:txBody>
          <a:bodyPr/>
          <a:lstStyle/>
          <a:p>
            <a:r>
              <a:rPr lang="de-DE" dirty="0">
                <a:latin typeface="Calibri" panose="020F0502020204030204" pitchFamily="34" charset="0"/>
                <a:cs typeface="Calibri" panose="020F0502020204030204" pitchFamily="34" charset="0"/>
              </a:rPr>
              <a:t>Haben Sie Fragen?</a:t>
            </a:r>
            <a:br>
              <a:rPr lang="de-DE" dirty="0"/>
            </a:br>
            <a:endParaRPr lang="de-DE" sz="2400" dirty="0"/>
          </a:p>
        </p:txBody>
      </p:sp>
    </p:spTree>
    <p:extLst>
      <p:ext uri="{BB962C8B-B14F-4D97-AF65-F5344CB8AC3E}">
        <p14:creationId xmlns:p14="http://schemas.microsoft.com/office/powerpoint/2010/main" val="4274727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r>
              <a:rPr lang="de-DE" b="1" dirty="0"/>
              <a:t>NABU Düsseldorf JHV 2022</a:t>
            </a:r>
          </a:p>
        </p:txBody>
      </p:sp>
      <p:sp>
        <p:nvSpPr>
          <p:cNvPr id="4" name="Foliennummernplatzhalter 3"/>
          <p:cNvSpPr>
            <a:spLocks noGrp="1"/>
          </p:cNvSpPr>
          <p:nvPr>
            <p:ph type="sldNum" sz="quarter" idx="12"/>
          </p:nvPr>
        </p:nvSpPr>
        <p:spPr/>
        <p:txBody>
          <a:bodyPr/>
          <a:lstStyle/>
          <a:p>
            <a:fld id="{9D26C6B8-7DF4-4F01-8878-A6272B56DAC3}" type="slidenum">
              <a:rPr lang="de-DE" smtClean="0"/>
              <a:pPr/>
              <a:t>18</a:t>
            </a:fld>
            <a:endParaRPr lang="de-DE"/>
          </a:p>
        </p:txBody>
      </p:sp>
      <p:sp>
        <p:nvSpPr>
          <p:cNvPr id="6" name="Inhaltsplatzhalter 5"/>
          <p:cNvSpPr>
            <a:spLocks noGrp="1"/>
          </p:cNvSpPr>
          <p:nvPr>
            <p:ph idx="1"/>
          </p:nvPr>
        </p:nvSpPr>
        <p:spPr>
          <a:xfrm>
            <a:off x="4716016" y="3717032"/>
            <a:ext cx="4238075" cy="1591656"/>
          </a:xfrm>
        </p:spPr>
        <p:txBody>
          <a:bodyPr/>
          <a:lstStyle/>
          <a:p>
            <a:pPr>
              <a:spcBef>
                <a:spcPts val="0"/>
              </a:spcBef>
            </a:pPr>
            <a:r>
              <a:rPr lang="de-DE" sz="1600" b="1" dirty="0">
                <a:latin typeface="Calibri" panose="020F0502020204030204" pitchFamily="34" charset="0"/>
                <a:cs typeface="Calibri" panose="020F0502020204030204" pitchFamily="34" charset="0"/>
              </a:rPr>
              <a:t>NABU Düsseldorf e. V.</a:t>
            </a:r>
          </a:p>
          <a:p>
            <a:pPr>
              <a:spcBef>
                <a:spcPts val="0"/>
              </a:spcBef>
            </a:pPr>
            <a:r>
              <a:rPr lang="de-DE" sz="1600" b="1" dirty="0">
                <a:latin typeface="Calibri" panose="020F0502020204030204" pitchFamily="34" charset="0"/>
                <a:cs typeface="Calibri" panose="020F0502020204030204" pitchFamily="34" charset="0"/>
              </a:rPr>
              <a:t>Völklinger Straße 7-9</a:t>
            </a:r>
          </a:p>
          <a:p>
            <a:pPr>
              <a:spcBef>
                <a:spcPts val="0"/>
              </a:spcBef>
            </a:pPr>
            <a:r>
              <a:rPr lang="de-DE" sz="1600" b="1" dirty="0">
                <a:latin typeface="Calibri" panose="020F0502020204030204" pitchFamily="34" charset="0"/>
                <a:cs typeface="Calibri" panose="020F0502020204030204" pitchFamily="34" charset="0"/>
              </a:rPr>
              <a:t>40219 Düsseldorf</a:t>
            </a:r>
          </a:p>
          <a:p>
            <a:pPr>
              <a:spcBef>
                <a:spcPts val="0"/>
              </a:spcBef>
            </a:pPr>
            <a:r>
              <a:rPr lang="de-DE" sz="1600" b="1" dirty="0">
                <a:latin typeface="Calibri" panose="020F0502020204030204" pitchFamily="34" charset="0"/>
                <a:cs typeface="Calibri" panose="020F0502020204030204" pitchFamily="34" charset="0"/>
              </a:rPr>
              <a:t>oeffentlichkeitsarbeit@nabu-duesseldorf.de</a:t>
            </a:r>
          </a:p>
          <a:p>
            <a:pPr>
              <a:spcBef>
                <a:spcPts val="0"/>
              </a:spcBef>
            </a:pPr>
            <a:r>
              <a:rPr lang="de-DE" sz="1600" b="1" dirty="0">
                <a:solidFill>
                  <a:schemeClr val="tx2"/>
                </a:solidFill>
                <a:latin typeface="Calibri" panose="020F0502020204030204" pitchFamily="34" charset="0"/>
                <a:cs typeface="Calibri" panose="020F0502020204030204" pitchFamily="34" charset="0"/>
                <a:hlinkClick r:id="rId3"/>
              </a:rPr>
              <a:t>www.nabu-duesseldorf.de</a:t>
            </a:r>
            <a:endParaRPr lang="de-DE" sz="1600" b="1" dirty="0">
              <a:solidFill>
                <a:schemeClr val="tx2"/>
              </a:solidFill>
              <a:latin typeface="Calibri" panose="020F0502020204030204" pitchFamily="34" charset="0"/>
              <a:cs typeface="Calibri" panose="020F0502020204030204" pitchFamily="34" charset="0"/>
            </a:endParaRPr>
          </a:p>
        </p:txBody>
      </p:sp>
      <p:sp>
        <p:nvSpPr>
          <p:cNvPr id="5" name="Titel 4"/>
          <p:cNvSpPr>
            <a:spLocks noGrp="1"/>
          </p:cNvSpPr>
          <p:nvPr>
            <p:ph type="title"/>
          </p:nvPr>
        </p:nvSpPr>
        <p:spPr>
          <a:xfrm>
            <a:off x="2411760" y="1871936"/>
            <a:ext cx="6732239" cy="1496904"/>
          </a:xfrm>
        </p:spPr>
        <p:txBody>
          <a:bodyPr/>
          <a:lstStyle/>
          <a:p>
            <a:r>
              <a:rPr lang="de-DE" sz="2800" dirty="0">
                <a:latin typeface="Calibri" panose="020F0502020204030204" pitchFamily="34" charset="0"/>
                <a:cs typeface="Calibri" panose="020F0502020204030204" pitchFamily="34" charset="0"/>
              </a:rPr>
              <a:t>Vielen Dank für Ihre Aufmerksamkeit!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extLst>
              <p:ext uri="{D42A27DB-BD31-4B8C-83A1-F6EECF244321}">
                <p14:modId xmlns:p14="http://schemas.microsoft.com/office/powerpoint/2010/main" val="1459955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49" name="think-cell Folie" r:id="rId6" imgW="473" imgH="476" progId="TCLayout.ActiveDocument.1">
                  <p:embed/>
                </p:oleObj>
              </mc:Choice>
              <mc:Fallback>
                <p:oleObj name="think-cell Folie" r:id="rId6" imgW="473" imgH="476"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hteck 1"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3200" b="1" dirty="0">
              <a:latin typeface="Source Sans Pro"/>
              <a:ea typeface="+mj-ea"/>
              <a:sym typeface="Source Sans Pro"/>
            </a:endParaRPr>
          </a:p>
        </p:txBody>
      </p:sp>
      <p:sp>
        <p:nvSpPr>
          <p:cNvPr id="8" name="Titel 7"/>
          <p:cNvSpPr>
            <a:spLocks noGrp="1"/>
          </p:cNvSpPr>
          <p:nvPr>
            <p:ph type="title"/>
          </p:nvPr>
        </p:nvSpPr>
        <p:spPr>
          <a:xfrm>
            <a:off x="250825" y="259747"/>
            <a:ext cx="8435975" cy="792989"/>
          </a:xfrm>
        </p:spPr>
        <p:txBody>
          <a:bodyPr vert="horz" lIns="0" tIns="0" rIns="0" bIns="0" rtlCol="0" anchor="ctr" anchorCtr="0">
            <a:noAutofit/>
          </a:bodyPr>
          <a:lstStyle/>
          <a:p>
            <a:r>
              <a:rPr lang="de-DE" sz="2800" dirty="0">
                <a:latin typeface="Calibri" panose="020F0502020204030204" pitchFamily="34" charset="0"/>
                <a:cs typeface="Calibri" panose="020F0502020204030204" pitchFamily="34" charset="0"/>
              </a:rPr>
              <a:t> Tagesordnung Mitgliederversammlung</a:t>
            </a:r>
            <a:br>
              <a:rPr lang="de-DE" sz="2800" dirty="0">
                <a:latin typeface="Calibri" panose="020F0502020204030204" pitchFamily="34" charset="0"/>
                <a:cs typeface="Calibri" panose="020F0502020204030204" pitchFamily="34" charset="0"/>
              </a:rPr>
            </a:br>
            <a:r>
              <a:rPr lang="de-DE" sz="2800" dirty="0">
                <a:latin typeface="Calibri" panose="020F0502020204030204" pitchFamily="34" charset="0"/>
                <a:cs typeface="Calibri" panose="020F0502020204030204" pitchFamily="34" charset="0"/>
              </a:rPr>
              <a:t> NABU Düsseldorf e. V. 2022</a:t>
            </a:r>
          </a:p>
        </p:txBody>
      </p:sp>
      <p:sp>
        <p:nvSpPr>
          <p:cNvPr id="9" name="Inhaltsplatzhalter 8"/>
          <p:cNvSpPr>
            <a:spLocks noGrp="1"/>
          </p:cNvSpPr>
          <p:nvPr>
            <p:ph idx="1"/>
          </p:nvPr>
        </p:nvSpPr>
        <p:spPr>
          <a:xfrm>
            <a:off x="323528" y="1340768"/>
            <a:ext cx="8363271" cy="5112568"/>
          </a:xfrm>
        </p:spPr>
        <p:txBody>
          <a:bodyPr/>
          <a:lstStyle/>
          <a:p>
            <a:pPr marL="342900" lvl="0" indent="-342900">
              <a:buSzPct val="100000"/>
              <a:buFont typeface="+mj-lt"/>
              <a:buAutoNum type="arabicPeriod"/>
            </a:pPr>
            <a:r>
              <a:rPr lang="de-DE" sz="1600" dirty="0">
                <a:latin typeface="Calibri" panose="020F0502020204030204" pitchFamily="34" charset="0"/>
                <a:cs typeface="Calibri" panose="020F0502020204030204" pitchFamily="34" charset="0"/>
              </a:rPr>
              <a:t>Eröffnung der Mitgliederversammlung </a:t>
            </a:r>
          </a:p>
          <a:p>
            <a:pPr marL="342900" lvl="0" indent="-342900">
              <a:buSzPct val="100000"/>
              <a:buFont typeface="+mj-lt"/>
              <a:buAutoNum type="arabicPeriod"/>
            </a:pPr>
            <a:r>
              <a:rPr lang="de-DE" sz="1600" dirty="0">
                <a:latin typeface="Calibri" panose="020F0502020204030204" pitchFamily="34" charset="0"/>
                <a:cs typeface="Calibri" panose="020F0502020204030204" pitchFamily="34" charset="0"/>
              </a:rPr>
              <a:t>Begrüßung der Gäste </a:t>
            </a:r>
          </a:p>
          <a:p>
            <a:pPr marL="342900" lvl="0" indent="-342900">
              <a:buSzPct val="100000"/>
              <a:buFont typeface="+mj-lt"/>
              <a:buAutoNum type="arabicPeriod"/>
            </a:pPr>
            <a:r>
              <a:rPr lang="de-DE" sz="1600" dirty="0">
                <a:latin typeface="Calibri" panose="020F0502020204030204" pitchFamily="34" charset="0"/>
                <a:cs typeface="Calibri" panose="020F0502020204030204" pitchFamily="34" charset="0"/>
              </a:rPr>
              <a:t>Wahl des Protokollführers</a:t>
            </a:r>
          </a:p>
          <a:p>
            <a:pPr marL="342900" lvl="0" indent="-342900">
              <a:buSzPct val="100000"/>
              <a:buFont typeface="+mj-lt"/>
              <a:buAutoNum type="arabicPeriod"/>
            </a:pPr>
            <a:r>
              <a:rPr lang="de-DE" sz="1600" dirty="0">
                <a:latin typeface="Calibri" panose="020F0502020204030204" pitchFamily="34" charset="0"/>
                <a:cs typeface="Calibri" panose="020F0502020204030204" pitchFamily="34" charset="0"/>
              </a:rPr>
              <a:t>Feststellung der ordnungsgemäßen Einladung Beschlussfähigkeit</a:t>
            </a:r>
          </a:p>
          <a:p>
            <a:pPr marL="342900" lvl="0" indent="-342900">
              <a:buSzPct val="100000"/>
              <a:buFont typeface="+mj-lt"/>
              <a:buAutoNum type="arabicPeriod"/>
            </a:pPr>
            <a:r>
              <a:rPr lang="de-DE" sz="1600" dirty="0">
                <a:latin typeface="Calibri" panose="020F0502020204030204" pitchFamily="34" charset="0"/>
                <a:cs typeface="Calibri" panose="020F0502020204030204" pitchFamily="34" charset="0"/>
              </a:rPr>
              <a:t>Bericht des Vorstands über die Tätigkeiten des Vereins und Diskussion</a:t>
            </a:r>
          </a:p>
          <a:p>
            <a:pPr marL="342900" lvl="0" indent="-342900">
              <a:buSzPct val="100000"/>
              <a:buFont typeface="+mj-lt"/>
              <a:buAutoNum type="arabicPeriod"/>
            </a:pPr>
            <a:r>
              <a:rPr lang="de-DE" sz="1600" dirty="0">
                <a:latin typeface="Calibri" panose="020F0502020204030204" pitchFamily="34" charset="0"/>
                <a:cs typeface="Calibri" panose="020F0502020204030204" pitchFamily="34" charset="0"/>
              </a:rPr>
              <a:t>Kassenbericht</a:t>
            </a:r>
          </a:p>
          <a:p>
            <a:pPr marL="342900" lvl="0" indent="-342900">
              <a:buSzPct val="100000"/>
              <a:buFont typeface="+mj-lt"/>
              <a:buAutoNum type="arabicPeriod"/>
            </a:pPr>
            <a:r>
              <a:rPr lang="de-DE" sz="1600" dirty="0">
                <a:latin typeface="Calibri" panose="020F0502020204030204" pitchFamily="34" charset="0"/>
                <a:cs typeface="Calibri" panose="020F0502020204030204" pitchFamily="34" charset="0"/>
              </a:rPr>
              <a:t>Kassenprüfung und Entlastung </a:t>
            </a:r>
          </a:p>
          <a:p>
            <a:pPr marL="342900" lvl="0" indent="-342900">
              <a:buSzPct val="100000"/>
              <a:buFont typeface="+mj-lt"/>
              <a:buAutoNum type="arabicPeriod"/>
            </a:pPr>
            <a:r>
              <a:rPr lang="de-DE" sz="1600" dirty="0">
                <a:latin typeface="Calibri" panose="020F0502020204030204" pitchFamily="34" charset="0"/>
                <a:cs typeface="Calibri" panose="020F0502020204030204" pitchFamily="34" charset="0"/>
              </a:rPr>
              <a:t>Aussprache zu TOP 5 bis 7</a:t>
            </a:r>
          </a:p>
          <a:p>
            <a:pPr marL="342900" lvl="0" indent="-342900">
              <a:buSzPct val="100000"/>
              <a:buFont typeface="+mj-lt"/>
              <a:buAutoNum type="arabicPeriod"/>
            </a:pPr>
            <a:r>
              <a:rPr lang="de-DE" sz="1600" dirty="0">
                <a:latin typeface="Calibri" panose="020F0502020204030204" pitchFamily="34" charset="0"/>
                <a:cs typeface="Calibri" panose="020F0502020204030204" pitchFamily="34" charset="0"/>
              </a:rPr>
              <a:t>Beschlussfassung über die Entlastung des Vorstands</a:t>
            </a:r>
          </a:p>
          <a:p>
            <a:pPr marL="342900" lvl="0" indent="-342900">
              <a:buSzPct val="100000"/>
              <a:buFont typeface="+mj-lt"/>
              <a:buAutoNum type="arabicPeriod"/>
            </a:pPr>
            <a:r>
              <a:rPr lang="de-DE" sz="1600" dirty="0">
                <a:latin typeface="Calibri" panose="020F0502020204030204" pitchFamily="34" charset="0"/>
                <a:cs typeface="Calibri" panose="020F0502020204030204" pitchFamily="34" charset="0"/>
              </a:rPr>
              <a:t>Vorstellung und Beschluss des Haushaltsplans 2022 und des vorläufigen Haushaltsplans 2023</a:t>
            </a:r>
          </a:p>
          <a:p>
            <a:pPr marL="342900" lvl="0" indent="-342900">
              <a:buSzPct val="100000"/>
              <a:buFont typeface="+mj-lt"/>
              <a:buAutoNum type="arabicPeriod"/>
            </a:pPr>
            <a:r>
              <a:rPr lang="de-DE" sz="1600" dirty="0">
                <a:latin typeface="Calibri" panose="020F0502020204030204" pitchFamily="34" charset="0"/>
                <a:cs typeface="Calibri" panose="020F0502020204030204" pitchFamily="34" charset="0"/>
              </a:rPr>
              <a:t>Wahlen    </a:t>
            </a:r>
            <a:r>
              <a:rPr lang="de-DE" sz="1600" dirty="0">
                <a:solidFill>
                  <a:srgbClr val="0070C0"/>
                </a:solidFill>
                <a:latin typeface="Calibri" panose="020F0502020204030204" pitchFamily="34" charset="0"/>
                <a:cs typeface="Calibri" panose="020F0502020204030204" pitchFamily="34" charset="0"/>
              </a:rPr>
              <a:t>a) </a:t>
            </a:r>
            <a:r>
              <a:rPr lang="de-DE" sz="1600" dirty="0">
                <a:latin typeface="Calibri" panose="020F0502020204030204" pitchFamily="34" charset="0"/>
                <a:cs typeface="Calibri" panose="020F0502020204030204" pitchFamily="34" charset="0"/>
              </a:rPr>
              <a:t>Wahl eines Wahlleiters    </a:t>
            </a:r>
            <a:r>
              <a:rPr lang="de-DE" sz="1600" dirty="0">
                <a:solidFill>
                  <a:srgbClr val="0070C0"/>
                </a:solidFill>
                <a:latin typeface="Calibri" panose="020F0502020204030204" pitchFamily="34" charset="0"/>
                <a:cs typeface="Calibri" panose="020F0502020204030204" pitchFamily="34" charset="0"/>
              </a:rPr>
              <a:t>b)   </a:t>
            </a:r>
            <a:r>
              <a:rPr lang="de-DE" sz="1600" dirty="0">
                <a:latin typeface="Calibri" panose="020F0502020204030204" pitchFamily="34" charset="0"/>
                <a:cs typeface="Calibri" panose="020F0502020204030204" pitchFamily="34" charset="0"/>
              </a:rPr>
              <a:t>Wahl der Delegierten </a:t>
            </a:r>
          </a:p>
          <a:p>
            <a:pPr marL="342900" lvl="0" indent="-342900">
              <a:buSzPct val="100000"/>
              <a:buFont typeface="+mj-lt"/>
              <a:buAutoNum type="arabicPeriod"/>
            </a:pPr>
            <a:r>
              <a:rPr lang="de-DE" sz="1600" dirty="0">
                <a:latin typeface="Calibri" panose="020F0502020204030204" pitchFamily="34" charset="0"/>
                <a:cs typeface="Calibri" panose="020F0502020204030204" pitchFamily="34" charset="0"/>
              </a:rPr>
              <a:t>Diskussion über Anträge und Beschlussfassung</a:t>
            </a:r>
          </a:p>
          <a:p>
            <a:pPr marL="342900" lvl="0" indent="-342900">
              <a:buSzPct val="100000"/>
              <a:buFont typeface="+mj-lt"/>
              <a:buAutoNum type="arabicPeriod"/>
            </a:pPr>
            <a:r>
              <a:rPr lang="de-DE" sz="1600" dirty="0">
                <a:latin typeface="Calibri" panose="020F0502020204030204" pitchFamily="34" charset="0"/>
                <a:cs typeface="Calibri" panose="020F0502020204030204" pitchFamily="34" charset="0"/>
              </a:rPr>
              <a:t>Verschiedenes</a:t>
            </a:r>
          </a:p>
          <a:p>
            <a:pPr>
              <a:buSzPct val="100000"/>
            </a:pPr>
            <a:endParaRPr lang="de-DE" sz="1600" b="1" dirty="0"/>
          </a:p>
        </p:txBody>
      </p:sp>
      <p:sp>
        <p:nvSpPr>
          <p:cNvPr id="7" name="Fußzeilenplatzhalter 6"/>
          <p:cNvSpPr>
            <a:spLocks noGrp="1"/>
          </p:cNvSpPr>
          <p:nvPr>
            <p:ph type="ftr" sz="quarter" idx="11"/>
          </p:nvPr>
        </p:nvSpPr>
        <p:spPr/>
        <p:txBody>
          <a:bodyPr/>
          <a:lstStyle/>
          <a:p>
            <a:r>
              <a:rPr lang="de-DE" b="1" dirty="0"/>
              <a:t>NABU Düsseldorf JHV 2022</a:t>
            </a:r>
          </a:p>
        </p:txBody>
      </p:sp>
      <p:sp>
        <p:nvSpPr>
          <p:cNvPr id="6" name="Foliennummernplatzhalter 5"/>
          <p:cNvSpPr>
            <a:spLocks noGrp="1"/>
          </p:cNvSpPr>
          <p:nvPr>
            <p:ph type="sldNum" sz="quarter" idx="12"/>
          </p:nvPr>
        </p:nvSpPr>
        <p:spPr/>
        <p:txBody>
          <a:bodyPr/>
          <a:lstStyle/>
          <a:p>
            <a:fld id="{9D26C6B8-7DF4-4F01-8878-A6272B56DAC3}" type="slidenum">
              <a:rPr lang="de-DE" smtClean="0"/>
              <a:pPr/>
              <a:t>2</a:t>
            </a:fld>
            <a:endParaRPr lang="de-DE"/>
          </a:p>
        </p:txBody>
      </p:sp>
      <p:pic>
        <p:nvPicPr>
          <p:cNvPr id="10" name="Bild 8" descr="weisstorch_final_ManfredDelpho_grusskarte_rz.psd">
            <a:extLst>
              <a:ext uri="{FF2B5EF4-FFF2-40B4-BE49-F238E27FC236}">
                <a16:creationId xmlns:a16="http://schemas.microsoft.com/office/drawing/2014/main" id="{52670154-60E8-4640-A281-D2756B4CC13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0803" y="337845"/>
            <a:ext cx="1048597" cy="792989"/>
          </a:xfrm>
          <a:prstGeom prst="rect">
            <a:avLst/>
          </a:prstGeom>
        </p:spPr>
      </p:pic>
    </p:spTree>
    <p:extLst>
      <p:ext uri="{BB962C8B-B14F-4D97-AF65-F5344CB8AC3E}">
        <p14:creationId xmlns:p14="http://schemas.microsoft.com/office/powerpoint/2010/main" val="1632899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platzhalter 13">
            <a:extLst>
              <a:ext uri="{FF2B5EF4-FFF2-40B4-BE49-F238E27FC236}">
                <a16:creationId xmlns:a16="http://schemas.microsoft.com/office/drawing/2014/main" id="{0DED9245-5D0F-487D-B7E6-211310461953}"/>
              </a:ext>
            </a:extLst>
          </p:cNvPr>
          <p:cNvSpPr txBox="1">
            <a:spLocks/>
          </p:cNvSpPr>
          <p:nvPr/>
        </p:nvSpPr>
        <p:spPr>
          <a:xfrm>
            <a:off x="2249742" y="1686728"/>
            <a:ext cx="4801718" cy="216794"/>
          </a:xfrm>
          <a:prstGeom prst="rect">
            <a:avLst/>
          </a:prstGeom>
        </p:spPr>
        <p:txBody>
          <a:bodyPr vert="horz" lIns="0" tIns="0" rIns="0" bIns="0" rtlCol="0">
            <a:noAutofit/>
          </a:bodyPr>
          <a:lstStyle>
            <a:lvl1pPr marL="0" indent="0" algn="l" defTabSz="914400" rtl="0" eaLnBrk="1" latinLnBrk="0" hangingPunct="1">
              <a:spcBef>
                <a:spcPts val="1000"/>
              </a:spcBef>
              <a:spcAft>
                <a:spcPts val="0"/>
              </a:spcAft>
              <a:buClr>
                <a:schemeClr val="tx2"/>
              </a:buClr>
              <a:buSzPct val="85000"/>
              <a:buFont typeface="Arial" pitchFamily="34" charset="0"/>
              <a:buNone/>
              <a:defRPr sz="1400" kern="1200" baseline="0">
                <a:solidFill>
                  <a:schemeClr val="tx1"/>
                </a:solidFill>
                <a:latin typeface="Source Sans Pro"/>
                <a:ea typeface="+mn-ea"/>
                <a:cs typeface="Source Sans Pro"/>
              </a:defRPr>
            </a:lvl1pPr>
            <a:lvl2pPr marL="176400" indent="-176400" algn="l" defTabSz="914400" rtl="0" eaLnBrk="1" latinLnBrk="0" hangingPunct="1">
              <a:spcBef>
                <a:spcPts val="10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2pPr>
            <a:lvl3pPr marL="363600" indent="-176400" algn="l" defTabSz="914400" rtl="0" eaLnBrk="1" latinLnBrk="0" hangingPunct="1">
              <a:spcBef>
                <a:spcPts val="10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3pPr>
            <a:lvl4pPr marL="543600" indent="-183600" algn="l" defTabSz="914400" rtl="0" eaLnBrk="1" latinLnBrk="0" hangingPunct="1">
              <a:spcBef>
                <a:spcPts val="1000"/>
              </a:spcBef>
              <a:spcAft>
                <a:spcPts val="0"/>
              </a:spcAft>
              <a:buClr>
                <a:schemeClr val="tx2"/>
              </a:buClr>
              <a:buFont typeface="Arial"/>
              <a:buChar char="•"/>
              <a:defRPr sz="1400" kern="1200" baseline="0">
                <a:solidFill>
                  <a:schemeClr val="tx1"/>
                </a:solidFill>
                <a:latin typeface="Source Sans Pro"/>
                <a:ea typeface="+mn-ea"/>
                <a:cs typeface="Source Sans Pro"/>
              </a:defRPr>
            </a:lvl4pPr>
            <a:lvl5pPr marL="716400" indent="-176400" algn="l" defTabSz="914400" rtl="0" eaLnBrk="1" latinLnBrk="0" hangingPunct="1">
              <a:spcBef>
                <a:spcPts val="10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5pPr>
            <a:lvl6pPr marL="360000" indent="-360000" algn="l" defTabSz="914400" rtl="0" eaLnBrk="1" latinLnBrk="0" hangingPunct="1">
              <a:spcBef>
                <a:spcPts val="1000"/>
              </a:spcBef>
              <a:buClr>
                <a:schemeClr val="tx2"/>
              </a:buClr>
              <a:buFont typeface="+mj-lt"/>
              <a:buAutoNum type="arabicPeriod"/>
              <a:defRPr sz="2000" kern="1200">
                <a:solidFill>
                  <a:schemeClr val="tx1"/>
                </a:solidFill>
                <a:latin typeface="+mn-lt"/>
                <a:ea typeface="+mn-ea"/>
                <a:cs typeface="+mn-cs"/>
              </a:defRPr>
            </a:lvl6pPr>
            <a:lvl7pPr marL="720000" indent="-360000" algn="l" defTabSz="914400" rtl="0" eaLnBrk="1" latinLnBrk="0" hangingPunct="1">
              <a:spcBef>
                <a:spcPts val="1000"/>
              </a:spcBef>
              <a:buClr>
                <a:schemeClr val="tx2"/>
              </a:buClr>
              <a:buFont typeface="+mj-lt"/>
              <a:buAutoNum type="arabicPeriod"/>
              <a:defRPr sz="2000" kern="1200">
                <a:solidFill>
                  <a:schemeClr val="tx1"/>
                </a:solidFill>
                <a:latin typeface="+mn-lt"/>
                <a:ea typeface="+mn-ea"/>
                <a:cs typeface="+mn-cs"/>
              </a:defRPr>
            </a:lvl7pPr>
            <a:lvl8pPr marL="1080000" indent="-360000" algn="l" defTabSz="914400" rtl="0" eaLnBrk="1" latinLnBrk="0" hangingPunct="1">
              <a:spcBef>
                <a:spcPts val="1000"/>
              </a:spcBef>
              <a:buClr>
                <a:schemeClr val="tx2"/>
              </a:buClr>
              <a:buFont typeface="+mj-lt"/>
              <a:buAutoNum type="arabicPeriod"/>
              <a:defRPr sz="2000" kern="1200">
                <a:solidFill>
                  <a:schemeClr val="tx1"/>
                </a:solidFill>
                <a:latin typeface="+mn-lt"/>
                <a:ea typeface="+mn-ea"/>
                <a:cs typeface="+mn-cs"/>
              </a:defRPr>
            </a:lvl8pPr>
            <a:lvl9pPr marL="1440000" indent="-360000" algn="l" defTabSz="914400" rtl="0" eaLnBrk="1" latinLnBrk="0" hangingPunct="1">
              <a:spcBef>
                <a:spcPts val="1000"/>
              </a:spcBef>
              <a:buClr>
                <a:schemeClr val="tx2"/>
              </a:buClr>
              <a:buFont typeface="+mj-lt"/>
              <a:buAutoNum type="arabicPeriod"/>
              <a:defRPr sz="2000" kern="1200">
                <a:solidFill>
                  <a:schemeClr val="tx1"/>
                </a:solidFill>
                <a:latin typeface="+mn-lt"/>
                <a:ea typeface="+mn-ea"/>
                <a:cs typeface="+mn-cs"/>
              </a:defRPr>
            </a:lvl9pPr>
          </a:lstStyle>
          <a:p>
            <a:pPr>
              <a:buClr>
                <a:srgbClr val="0068B4"/>
              </a:buClr>
            </a:pPr>
            <a:endParaRPr lang="de-DE" sz="1013" b="1" dirty="0">
              <a:solidFill>
                <a:srgbClr val="008143">
                  <a:lumMod val="75000"/>
                </a:srgbClr>
              </a:solidFill>
            </a:endParaRPr>
          </a:p>
        </p:txBody>
      </p:sp>
      <p:pic>
        <p:nvPicPr>
          <p:cNvPr id="10" name="Grafik 9">
            <a:extLst>
              <a:ext uri="{FF2B5EF4-FFF2-40B4-BE49-F238E27FC236}">
                <a16:creationId xmlns:a16="http://schemas.microsoft.com/office/drawing/2014/main" id="{712A7465-B8A6-496C-908A-9F324B9270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25918" y="277210"/>
            <a:ext cx="869634" cy="775526"/>
          </a:xfrm>
          <a:prstGeom prst="rect">
            <a:avLst/>
          </a:prstGeom>
        </p:spPr>
      </p:pic>
      <p:sp>
        <p:nvSpPr>
          <p:cNvPr id="22" name="Titel 1">
            <a:extLst>
              <a:ext uri="{FF2B5EF4-FFF2-40B4-BE49-F238E27FC236}">
                <a16:creationId xmlns:a16="http://schemas.microsoft.com/office/drawing/2014/main" id="{77A29B70-A09E-7D42-A013-B111B82FB023}"/>
              </a:ext>
            </a:extLst>
          </p:cNvPr>
          <p:cNvSpPr>
            <a:spLocks noGrp="1"/>
          </p:cNvSpPr>
          <p:nvPr>
            <p:ph type="title"/>
          </p:nvPr>
        </p:nvSpPr>
        <p:spPr>
          <a:xfrm>
            <a:off x="506028" y="277210"/>
            <a:ext cx="7152073" cy="513349"/>
          </a:xfrm>
        </p:spPr>
        <p:txBody>
          <a:bodyPr anchor="ctr"/>
          <a:lstStyle/>
          <a:p>
            <a:r>
              <a:rPr lang="de-DE" sz="2800" dirty="0">
                <a:latin typeface="Calibri" panose="020F0502020204030204" pitchFamily="34" charset="0"/>
                <a:cs typeface="Calibri" panose="020F0502020204030204" pitchFamily="34" charset="0"/>
              </a:rPr>
              <a:t>Öffentlichkeitsarbeit NABU Düsseldorf e.V.</a:t>
            </a:r>
          </a:p>
        </p:txBody>
      </p:sp>
      <p:sp>
        <p:nvSpPr>
          <p:cNvPr id="12" name="Rechteck 11">
            <a:extLst>
              <a:ext uri="{FF2B5EF4-FFF2-40B4-BE49-F238E27FC236}">
                <a16:creationId xmlns:a16="http://schemas.microsoft.com/office/drawing/2014/main" id="{21323F45-A9B2-9044-B435-A79515CB1D20}"/>
              </a:ext>
            </a:extLst>
          </p:cNvPr>
          <p:cNvSpPr/>
          <p:nvPr/>
        </p:nvSpPr>
        <p:spPr>
          <a:xfrm>
            <a:off x="446103" y="922200"/>
            <a:ext cx="8595804" cy="5790624"/>
          </a:xfrm>
          <a:prstGeom prst="rect">
            <a:avLst/>
          </a:prstGeom>
        </p:spPr>
        <p:txBody>
          <a:bodyPr wrap="square">
            <a:spAutoFit/>
          </a:bodyPr>
          <a:lstStyle/>
          <a:p>
            <a:pPr>
              <a:lnSpc>
                <a:spcPct val="107000"/>
              </a:lnSpc>
              <a:spcAft>
                <a:spcPts val="600"/>
              </a:spcAft>
            </a:pPr>
            <a:r>
              <a:rPr lang="de-DE" sz="1600" b="1" dirty="0">
                <a:solidFill>
                  <a:srgbClr val="0070C0"/>
                </a:solidFill>
                <a:latin typeface="Calibri" panose="020F0502020204030204" pitchFamily="34" charset="0"/>
                <a:ea typeface="Calibri" panose="020F0502020204030204" pitchFamily="34" charset="0"/>
                <a:cs typeface="Calibri" panose="020F0502020204030204" pitchFamily="34" charset="0"/>
              </a:rPr>
              <a:t>Homepage: </a:t>
            </a:r>
            <a:r>
              <a:rPr lang="de-DE" sz="1600" b="1" u="sng" dirty="0">
                <a:solidFill>
                  <a:srgbClr val="0070C0"/>
                </a:solidFill>
                <a:latin typeface="Calibri" panose="020F0502020204030204" pitchFamily="34" charset="0"/>
                <a:ea typeface="Calibri" panose="020F0502020204030204" pitchFamily="34" charset="0"/>
                <a:cs typeface="Calibri" panose="020F0502020204030204" pitchFamily="34" charset="0"/>
              </a:rPr>
              <a:t>www.nabu-duesseldorf.de</a:t>
            </a:r>
          </a:p>
          <a:p>
            <a:pPr>
              <a:lnSpc>
                <a:spcPct val="107000"/>
              </a:lnSpc>
              <a:spcAft>
                <a:spcPts val="600"/>
              </a:spcAft>
            </a:pPr>
            <a:endParaRPr lang="de-DE" sz="800" b="1" dirty="0">
              <a:solidFill>
                <a:srgbClr val="0070C0"/>
              </a:solidFill>
              <a:latin typeface="Source Sans Pro"/>
              <a:ea typeface="Calibri" panose="020F0502020204030204" pitchFamily="34" charset="0"/>
              <a:cs typeface="Times New Roman" panose="02020603050405020304" pitchFamily="18" charset="0"/>
            </a:endParaRPr>
          </a:p>
          <a:p>
            <a:pPr marL="214313" indent="-214313">
              <a:lnSpc>
                <a:spcPct val="107000"/>
              </a:lnSpc>
              <a:spcAft>
                <a:spcPts val="600"/>
              </a:spcAft>
              <a:buFont typeface="Arial" panose="020B0604020202020204" pitchFamily="34" charset="0"/>
              <a:buChar char="•"/>
            </a:pPr>
            <a:r>
              <a:rPr lang="de-DE" sz="1600" dirty="0">
                <a:solidFill>
                  <a:srgbClr val="292934"/>
                </a:solidFill>
                <a:latin typeface="Calibri" panose="020F0502020204030204" pitchFamily="34" charset="0"/>
                <a:ea typeface="Calibri" panose="020F0502020204030204" pitchFamily="34" charset="0"/>
                <a:cs typeface="Calibri" panose="020F0502020204030204" pitchFamily="34" charset="0"/>
              </a:rPr>
              <a:t>Amphibien</a:t>
            </a:r>
          </a:p>
          <a:p>
            <a:pPr marL="214313" indent="-214313">
              <a:lnSpc>
                <a:spcPct val="107000"/>
              </a:lnSpc>
              <a:spcAft>
                <a:spcPts val="600"/>
              </a:spcAft>
              <a:buFont typeface="Arial" panose="020B0604020202020204" pitchFamily="34" charset="0"/>
              <a:buChar char="•"/>
            </a:pPr>
            <a:r>
              <a:rPr lang="de-DE" sz="1600" dirty="0">
                <a:solidFill>
                  <a:srgbClr val="292934"/>
                </a:solidFill>
                <a:latin typeface="Calibri" panose="020F0502020204030204" pitchFamily="34" charset="0"/>
                <a:ea typeface="Calibri" panose="020F0502020204030204" pitchFamily="34" charset="0"/>
                <a:cs typeface="Calibri" panose="020F0502020204030204" pitchFamily="34" charset="0"/>
              </a:rPr>
              <a:t>Botanik</a:t>
            </a:r>
          </a:p>
          <a:p>
            <a:pPr marL="214313" indent="-214313">
              <a:lnSpc>
                <a:spcPct val="107000"/>
              </a:lnSpc>
              <a:spcAft>
                <a:spcPts val="600"/>
              </a:spcAft>
              <a:buFont typeface="Arial" panose="020B0604020202020204" pitchFamily="34" charset="0"/>
              <a:buChar char="•"/>
            </a:pPr>
            <a:r>
              <a:rPr lang="de-DE" sz="1600" dirty="0">
                <a:solidFill>
                  <a:srgbClr val="292934"/>
                </a:solidFill>
                <a:latin typeface="Calibri" panose="020F0502020204030204" pitchFamily="34" charset="0"/>
                <a:ea typeface="Calibri" panose="020F0502020204030204" pitchFamily="34" charset="0"/>
                <a:cs typeface="Calibri" panose="020F0502020204030204" pitchFamily="34" charset="0"/>
              </a:rPr>
              <a:t>Fleher Feld  </a:t>
            </a:r>
          </a:p>
          <a:p>
            <a:pPr marL="214313" indent="-214313">
              <a:lnSpc>
                <a:spcPct val="107000"/>
              </a:lnSpc>
              <a:spcAft>
                <a:spcPts val="600"/>
              </a:spcAft>
              <a:buFont typeface="Arial" panose="020B0604020202020204" pitchFamily="34" charset="0"/>
              <a:buChar char="•"/>
            </a:pPr>
            <a:r>
              <a:rPr lang="de-DE" sz="1600" dirty="0">
                <a:solidFill>
                  <a:srgbClr val="292934"/>
                </a:solidFill>
                <a:latin typeface="Calibri" panose="020F0502020204030204" pitchFamily="34" charset="0"/>
                <a:ea typeface="Calibri" panose="020F0502020204030204" pitchFamily="34" charset="0"/>
                <a:cs typeface="Calibri" panose="020F0502020204030204" pitchFamily="34" charset="0"/>
              </a:rPr>
              <a:t>Handy-Recycling</a:t>
            </a:r>
          </a:p>
          <a:p>
            <a:pPr marL="214313" indent="-214313">
              <a:lnSpc>
                <a:spcPct val="107000"/>
              </a:lnSpc>
              <a:spcAft>
                <a:spcPts val="600"/>
              </a:spcAft>
              <a:buFont typeface="Arial" panose="020B0604020202020204" pitchFamily="34" charset="0"/>
              <a:buChar char="•"/>
            </a:pPr>
            <a:r>
              <a:rPr lang="de-DE" sz="1600" dirty="0" err="1">
                <a:solidFill>
                  <a:srgbClr val="292934"/>
                </a:solidFill>
                <a:latin typeface="Calibri" panose="020F0502020204030204" pitchFamily="34" charset="0"/>
                <a:ea typeface="Calibri" panose="020F0502020204030204" pitchFamily="34" charset="0"/>
                <a:cs typeface="Calibri" panose="020F0502020204030204" pitchFamily="34" charset="0"/>
              </a:rPr>
              <a:t>NABUtop</a:t>
            </a:r>
            <a:endParaRPr lang="de-DE" sz="1600" dirty="0">
              <a:solidFill>
                <a:srgbClr val="292934"/>
              </a:solidFill>
              <a:latin typeface="Calibri" panose="020F0502020204030204" pitchFamily="34" charset="0"/>
              <a:ea typeface="Calibri" panose="020F0502020204030204" pitchFamily="34" charset="0"/>
              <a:cs typeface="Calibri" panose="020F0502020204030204" pitchFamily="34" charset="0"/>
            </a:endParaRPr>
          </a:p>
          <a:p>
            <a:pPr marL="214313" indent="-214313">
              <a:lnSpc>
                <a:spcPct val="107000"/>
              </a:lnSpc>
              <a:spcAft>
                <a:spcPts val="600"/>
              </a:spcAft>
              <a:buFont typeface="Arial" panose="020B0604020202020204" pitchFamily="34" charset="0"/>
              <a:buChar char="•"/>
            </a:pPr>
            <a:r>
              <a:rPr lang="de-DE" sz="1600" dirty="0">
                <a:solidFill>
                  <a:srgbClr val="292934"/>
                </a:solidFill>
                <a:latin typeface="Calibri" panose="020F0502020204030204" pitchFamily="34" charset="0"/>
                <a:ea typeface="Calibri" panose="020F0502020204030204" pitchFamily="34" charset="0"/>
                <a:cs typeface="Calibri" panose="020F0502020204030204" pitchFamily="34" charset="0"/>
              </a:rPr>
              <a:t>NAJU Kids und NAJU Jugendgruppe </a:t>
            </a:r>
          </a:p>
          <a:p>
            <a:pPr marL="214313" indent="-214313">
              <a:lnSpc>
                <a:spcPct val="107000"/>
              </a:lnSpc>
              <a:spcAft>
                <a:spcPts val="600"/>
              </a:spcAft>
              <a:buFont typeface="Arial" panose="020B0604020202020204" pitchFamily="34" charset="0"/>
              <a:buChar char="•"/>
            </a:pPr>
            <a:r>
              <a:rPr lang="de-DE" sz="1600" dirty="0">
                <a:solidFill>
                  <a:srgbClr val="292934"/>
                </a:solidFill>
                <a:latin typeface="Calibri" panose="020F0502020204030204" pitchFamily="34" charset="0"/>
                <a:ea typeface="Calibri" panose="020F0502020204030204" pitchFamily="34" charset="0"/>
                <a:cs typeface="Calibri" panose="020F0502020204030204" pitchFamily="34" charset="0"/>
              </a:rPr>
              <a:t>Ornithologie </a:t>
            </a:r>
          </a:p>
          <a:p>
            <a:pPr marL="214313" indent="-214313">
              <a:lnSpc>
                <a:spcPct val="107000"/>
              </a:lnSpc>
              <a:spcAft>
                <a:spcPts val="600"/>
              </a:spcAft>
              <a:buFont typeface="Arial" panose="020B0604020202020204" pitchFamily="34" charset="0"/>
              <a:buChar char="•"/>
            </a:pPr>
            <a:r>
              <a:rPr lang="de-DE" sz="1600" dirty="0">
                <a:solidFill>
                  <a:srgbClr val="292934"/>
                </a:solidFill>
                <a:latin typeface="Calibri" panose="020F0502020204030204" pitchFamily="34" charset="0"/>
                <a:ea typeface="Calibri" panose="020F0502020204030204" pitchFamily="34" charset="0"/>
                <a:cs typeface="Calibri" panose="020F0502020204030204" pitchFamily="34" charset="0"/>
              </a:rPr>
              <a:t>Streuobstwiese</a:t>
            </a:r>
          </a:p>
          <a:p>
            <a:pPr marL="214313" indent="-214313">
              <a:lnSpc>
                <a:spcPct val="107000"/>
              </a:lnSpc>
              <a:spcAft>
                <a:spcPts val="600"/>
              </a:spcAft>
              <a:buFont typeface="Arial" panose="020B0604020202020204" pitchFamily="34" charset="0"/>
              <a:buChar char="•"/>
            </a:pPr>
            <a:r>
              <a:rPr lang="de-DE" sz="1600" dirty="0">
                <a:solidFill>
                  <a:srgbClr val="292934"/>
                </a:solidFill>
                <a:latin typeface="Calibri" panose="020F0502020204030204" pitchFamily="34" charset="0"/>
                <a:ea typeface="Calibri" panose="020F0502020204030204" pitchFamily="34" charset="0"/>
                <a:cs typeface="Calibri" panose="020F0502020204030204" pitchFamily="34" charset="0"/>
              </a:rPr>
              <a:t>Wildbienen</a:t>
            </a:r>
          </a:p>
          <a:p>
            <a:pPr marL="214313" indent="-214313">
              <a:lnSpc>
                <a:spcPct val="107000"/>
              </a:lnSpc>
              <a:spcAft>
                <a:spcPts val="600"/>
              </a:spcAft>
              <a:buFont typeface="Arial" panose="020B0604020202020204" pitchFamily="34" charset="0"/>
              <a:buChar char="•"/>
            </a:pPr>
            <a:r>
              <a:rPr lang="de-DE" sz="1600" dirty="0">
                <a:solidFill>
                  <a:srgbClr val="292934"/>
                </a:solidFill>
                <a:latin typeface="Calibri" panose="020F0502020204030204" pitchFamily="34" charset="0"/>
                <a:ea typeface="Calibri" panose="020F0502020204030204" pitchFamily="34" charset="0"/>
                <a:cs typeface="Calibri" panose="020F0502020204030204" pitchFamily="34" charset="0"/>
              </a:rPr>
              <a:t>Wildblumenwiesen</a:t>
            </a:r>
          </a:p>
          <a:p>
            <a:pPr marL="214313" indent="-214313">
              <a:lnSpc>
                <a:spcPct val="107000"/>
              </a:lnSpc>
              <a:spcAft>
                <a:spcPts val="600"/>
              </a:spcAft>
              <a:buFont typeface="Arial" panose="020B0604020202020204" pitchFamily="34" charset="0"/>
              <a:buChar char="•"/>
            </a:pPr>
            <a:endParaRPr lang="de-DE" sz="800" dirty="0">
              <a:solidFill>
                <a:srgbClr val="292934"/>
              </a:solidFill>
              <a:latin typeface="Source Sans Pro"/>
              <a:ea typeface="Calibri" panose="020F0502020204030204" pitchFamily="34" charset="0"/>
              <a:cs typeface="Times New Roman" panose="02020603050405020304" pitchFamily="18" charset="0"/>
            </a:endParaRPr>
          </a:p>
          <a:p>
            <a:pPr>
              <a:lnSpc>
                <a:spcPct val="107000"/>
              </a:lnSpc>
              <a:spcAft>
                <a:spcPts val="600"/>
              </a:spcAft>
            </a:pPr>
            <a:r>
              <a:rPr lang="de-DE" sz="1600" b="1" dirty="0">
                <a:latin typeface="Calibri" panose="020F0502020204030204" pitchFamily="34" charset="0"/>
                <a:ea typeface="Calibri" panose="020F0502020204030204" pitchFamily="34" charset="0"/>
                <a:cs typeface="Calibri" panose="020F0502020204030204" pitchFamily="34" charset="0"/>
              </a:rPr>
              <a:t>14-tägiger Wechsel von aktuellen Beiträgen auf der Homepage: www.nabu-duesseldorf.de</a:t>
            </a:r>
          </a:p>
          <a:p>
            <a:pPr>
              <a:lnSpc>
                <a:spcPct val="107000"/>
              </a:lnSpc>
              <a:spcAft>
                <a:spcPts val="600"/>
              </a:spcAft>
            </a:pPr>
            <a:r>
              <a:rPr lang="de-DE" sz="1600" b="1" dirty="0">
                <a:latin typeface="Calibri" panose="020F0502020204030204" pitchFamily="34" charset="0"/>
                <a:ea typeface="Calibri" panose="020F0502020204030204" pitchFamily="34" charset="0"/>
                <a:cs typeface="Calibri" panose="020F0502020204030204" pitchFamily="34" charset="0"/>
              </a:rPr>
              <a:t>Regelmäßige redaktionelle Beträge in: RP, NRZ, WZ, WDR, Antenne Düsseldorf </a:t>
            </a:r>
          </a:p>
          <a:p>
            <a:pPr>
              <a:lnSpc>
                <a:spcPct val="107000"/>
              </a:lnSpc>
              <a:spcAft>
                <a:spcPts val="600"/>
              </a:spcAft>
            </a:pPr>
            <a:r>
              <a:rPr lang="de-DE" sz="1600" b="1" dirty="0">
                <a:latin typeface="Calibri" panose="020F0502020204030204" pitchFamily="34" charset="0"/>
                <a:ea typeface="Calibri" panose="020F0502020204030204" pitchFamily="34" charset="0"/>
                <a:cs typeface="Calibri" panose="020F0502020204030204" pitchFamily="34" charset="0"/>
              </a:rPr>
              <a:t>11 Vorträge, 17 Exkursionen 2021 sowie </a:t>
            </a:r>
            <a:r>
              <a:rPr lang="de-DE" sz="1600" b="1" dirty="0" err="1">
                <a:latin typeface="Calibri" panose="020F0502020204030204" pitchFamily="34" charset="0"/>
                <a:ea typeface="Calibri" panose="020F0502020204030204" pitchFamily="34" charset="0"/>
                <a:cs typeface="Calibri" panose="020F0502020204030204" pitchFamily="34" charset="0"/>
              </a:rPr>
              <a:t>Social</a:t>
            </a:r>
            <a:r>
              <a:rPr lang="de-DE" sz="1600" b="1" dirty="0">
                <a:latin typeface="Calibri" panose="020F0502020204030204" pitchFamily="34" charset="0"/>
                <a:ea typeface="Calibri" panose="020F0502020204030204" pitchFamily="34" charset="0"/>
                <a:cs typeface="Calibri" panose="020F0502020204030204" pitchFamily="34" charset="0"/>
              </a:rPr>
              <a:t> Days für Unternehmen,</a:t>
            </a:r>
          </a:p>
          <a:p>
            <a:pPr>
              <a:lnSpc>
                <a:spcPct val="107000"/>
              </a:lnSpc>
              <a:spcAft>
                <a:spcPts val="600"/>
              </a:spcAft>
            </a:pPr>
            <a:r>
              <a:rPr lang="de-DE" sz="1600" b="1" dirty="0">
                <a:latin typeface="Calibri" panose="020F0502020204030204" pitchFamily="34" charset="0"/>
                <a:ea typeface="Calibri" panose="020F0502020204030204" pitchFamily="34" charset="0"/>
                <a:cs typeface="Calibri" panose="020F0502020204030204" pitchFamily="34" charset="0"/>
              </a:rPr>
              <a:t>Kooperationen mit Vereinen und Institutionen, Infostände </a:t>
            </a:r>
            <a:br>
              <a:rPr lang="de-DE" sz="1600" b="1" dirty="0">
                <a:latin typeface="Calibri" panose="020F0502020204030204" pitchFamily="34" charset="0"/>
                <a:ea typeface="Calibri" panose="020F0502020204030204" pitchFamily="34" charset="0"/>
                <a:cs typeface="Calibri" panose="020F0502020204030204" pitchFamily="34" charset="0"/>
              </a:rPr>
            </a:br>
            <a:endParaRPr lang="de-DE" sz="1600" b="1" dirty="0">
              <a:latin typeface="Calibri" panose="020F0502020204030204" pitchFamily="34" charset="0"/>
              <a:ea typeface="Calibri" panose="020F0502020204030204" pitchFamily="34" charset="0"/>
              <a:cs typeface="Calibri" panose="020F0502020204030204" pitchFamily="34" charset="0"/>
            </a:endParaRPr>
          </a:p>
        </p:txBody>
      </p:sp>
      <p:pic>
        <p:nvPicPr>
          <p:cNvPr id="8" name="Grafik 7">
            <a:extLst>
              <a:ext uri="{FF2B5EF4-FFF2-40B4-BE49-F238E27FC236}">
                <a16:creationId xmlns:a16="http://schemas.microsoft.com/office/drawing/2014/main" id="{754A1CD9-8A70-49FD-8DBA-DE96F7F4A6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a:off x="5590636" y="2035164"/>
            <a:ext cx="1799633" cy="1349724"/>
          </a:xfrm>
          <a:prstGeom prst="rect">
            <a:avLst/>
          </a:prstGeom>
        </p:spPr>
      </p:pic>
      <p:pic>
        <p:nvPicPr>
          <p:cNvPr id="14" name="Grafik 13">
            <a:extLst>
              <a:ext uri="{FF2B5EF4-FFF2-40B4-BE49-F238E27FC236}">
                <a16:creationId xmlns:a16="http://schemas.microsoft.com/office/drawing/2014/main" id="{B914917B-529E-419B-9C67-2656DA6682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7532267" y="2145956"/>
            <a:ext cx="1536707" cy="1285043"/>
          </a:xfrm>
          <a:prstGeom prst="rect">
            <a:avLst/>
          </a:prstGeom>
        </p:spPr>
      </p:pic>
      <p:pic>
        <p:nvPicPr>
          <p:cNvPr id="16" name="Grafik 15">
            <a:extLst>
              <a:ext uri="{FF2B5EF4-FFF2-40B4-BE49-F238E27FC236}">
                <a16:creationId xmlns:a16="http://schemas.microsoft.com/office/drawing/2014/main" id="{F74CA525-104E-40DD-9186-D25A3B94D7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82064" y="2200975"/>
            <a:ext cx="1312580" cy="982502"/>
          </a:xfrm>
          <a:prstGeom prst="rect">
            <a:avLst/>
          </a:prstGeom>
        </p:spPr>
      </p:pic>
      <p:pic>
        <p:nvPicPr>
          <p:cNvPr id="18" name="Grafik 17">
            <a:extLst>
              <a:ext uri="{FF2B5EF4-FFF2-40B4-BE49-F238E27FC236}">
                <a16:creationId xmlns:a16="http://schemas.microsoft.com/office/drawing/2014/main" id="{7DD2FEFB-F975-4347-9657-03D01720779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39540" y="3561136"/>
            <a:ext cx="1750730" cy="1081950"/>
          </a:xfrm>
          <a:prstGeom prst="rect">
            <a:avLst/>
          </a:prstGeom>
        </p:spPr>
      </p:pic>
      <p:pic>
        <p:nvPicPr>
          <p:cNvPr id="20" name="Grafik 19">
            <a:extLst>
              <a:ext uri="{FF2B5EF4-FFF2-40B4-BE49-F238E27FC236}">
                <a16:creationId xmlns:a16="http://schemas.microsoft.com/office/drawing/2014/main" id="{5EE54FB0-1EDA-4692-ADCE-B77C2B1A2EF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87444" y="3556831"/>
            <a:ext cx="1312580" cy="1081950"/>
          </a:xfrm>
          <a:prstGeom prst="rect">
            <a:avLst/>
          </a:prstGeom>
        </p:spPr>
      </p:pic>
      <p:pic>
        <p:nvPicPr>
          <p:cNvPr id="24" name="Grafik 23">
            <a:extLst>
              <a:ext uri="{FF2B5EF4-FFF2-40B4-BE49-F238E27FC236}">
                <a16:creationId xmlns:a16="http://schemas.microsoft.com/office/drawing/2014/main" id="{B115AB76-9AA6-4895-ADE2-DD6C8217E72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58099" y="3721249"/>
            <a:ext cx="1331876" cy="1264118"/>
          </a:xfrm>
          <a:prstGeom prst="rect">
            <a:avLst/>
          </a:prstGeom>
        </p:spPr>
      </p:pic>
      <p:sp>
        <p:nvSpPr>
          <p:cNvPr id="13" name="Foliennummernplatzhalter 5">
            <a:extLst>
              <a:ext uri="{FF2B5EF4-FFF2-40B4-BE49-F238E27FC236}">
                <a16:creationId xmlns:a16="http://schemas.microsoft.com/office/drawing/2014/main" id="{CC6B5BD2-3361-DA48-BB79-B9A273E3E138}"/>
              </a:ext>
            </a:extLst>
          </p:cNvPr>
          <p:cNvSpPr>
            <a:spLocks noGrp="1"/>
          </p:cNvSpPr>
          <p:nvPr>
            <p:ph type="sldNum" sz="quarter" idx="12"/>
          </p:nvPr>
        </p:nvSpPr>
        <p:spPr>
          <a:xfrm>
            <a:off x="8172000" y="6620400"/>
            <a:ext cx="514800" cy="180000"/>
          </a:xfrm>
        </p:spPr>
        <p:txBody>
          <a:bodyPr/>
          <a:lstStyle/>
          <a:p>
            <a:fld id="{16EFD5B1-68CB-4A29-8F6C-4D18DB05CB6D}" type="slidenum">
              <a:rPr lang="de-DE" smtClean="0"/>
              <a:pPr/>
              <a:t>3</a:t>
            </a:fld>
            <a:endParaRPr lang="de-DE"/>
          </a:p>
        </p:txBody>
      </p:sp>
      <p:sp>
        <p:nvSpPr>
          <p:cNvPr id="17" name="Fußzeilenplatzhalter 6">
            <a:extLst>
              <a:ext uri="{FF2B5EF4-FFF2-40B4-BE49-F238E27FC236}">
                <a16:creationId xmlns:a16="http://schemas.microsoft.com/office/drawing/2014/main" id="{4E956B1D-6A29-4846-9B4A-F091F03474AC}"/>
              </a:ext>
            </a:extLst>
          </p:cNvPr>
          <p:cNvSpPr>
            <a:spLocks noGrp="1"/>
          </p:cNvSpPr>
          <p:nvPr>
            <p:ph type="ftr" sz="quarter" idx="11"/>
          </p:nvPr>
        </p:nvSpPr>
        <p:spPr>
          <a:xfrm>
            <a:off x="1407009" y="6620400"/>
            <a:ext cx="4399200" cy="180000"/>
          </a:xfrm>
        </p:spPr>
        <p:txBody>
          <a:bodyPr/>
          <a:lstStyle/>
          <a:p>
            <a:r>
              <a:rPr lang="de-DE" b="1" dirty="0"/>
              <a:t>NABU Düsseldorf JHV 2022</a:t>
            </a:r>
          </a:p>
        </p:txBody>
      </p:sp>
    </p:spTree>
    <p:extLst>
      <p:ext uri="{BB962C8B-B14F-4D97-AF65-F5344CB8AC3E}">
        <p14:creationId xmlns:p14="http://schemas.microsoft.com/office/powerpoint/2010/main" val="3737308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Logo NAJU NRW">
            <a:extLst>
              <a:ext uri="{FF2B5EF4-FFF2-40B4-BE49-F238E27FC236}">
                <a16:creationId xmlns:a16="http://schemas.microsoft.com/office/drawing/2014/main" id="{0BBAB745-9A6F-FF4E-A67D-BA97CDEB36D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2275" y="219075"/>
            <a:ext cx="1223963" cy="81438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Logo NABU Düsseldorf">
            <a:extLst>
              <a:ext uri="{FF2B5EF4-FFF2-40B4-BE49-F238E27FC236}">
                <a16:creationId xmlns:a16="http://schemas.microsoft.com/office/drawing/2014/main" id="{2813E04D-4D70-774C-A39B-1A946D86048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288" y="188913"/>
            <a:ext cx="1081087" cy="801687"/>
          </a:xfrm>
          <a:prstGeom prst="rect">
            <a:avLst/>
          </a:prstGeom>
          <a:noFill/>
          <a:extLst>
            <a:ext uri="{909E8E84-426E-40DD-AFC4-6F175D3DCCD1}">
              <a14:hiddenFill xmlns:a14="http://schemas.microsoft.com/office/drawing/2010/main">
                <a:solidFill>
                  <a:srgbClr val="FFFFFF"/>
                </a:solidFill>
              </a14:hiddenFill>
            </a:ext>
          </a:extLst>
        </p:spPr>
      </p:pic>
      <p:sp>
        <p:nvSpPr>
          <p:cNvPr id="2054" name="Text Box 6">
            <a:extLst>
              <a:ext uri="{FF2B5EF4-FFF2-40B4-BE49-F238E27FC236}">
                <a16:creationId xmlns:a16="http://schemas.microsoft.com/office/drawing/2014/main" id="{6BDFF6E1-605B-9B43-B67A-7E9F76671A47}"/>
              </a:ext>
            </a:extLst>
          </p:cNvPr>
          <p:cNvSpPr txBox="1">
            <a:spLocks noChangeArrowheads="1"/>
          </p:cNvSpPr>
          <p:nvPr/>
        </p:nvSpPr>
        <p:spPr bwMode="auto">
          <a:xfrm>
            <a:off x="874713" y="1385887"/>
            <a:ext cx="45021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000" b="1" i="1" dirty="0">
                <a:solidFill>
                  <a:srgbClr val="EE0000"/>
                </a:solidFill>
                <a:latin typeface="Calibri" panose="020F0502020204030204" pitchFamily="34" charset="0"/>
                <a:cs typeface="Calibri" panose="020F0502020204030204" pitchFamily="34" charset="0"/>
              </a:rPr>
              <a:t>Wer sind wir?</a:t>
            </a:r>
          </a:p>
        </p:txBody>
      </p:sp>
      <p:sp>
        <p:nvSpPr>
          <p:cNvPr id="2055" name="Text Box 7">
            <a:extLst>
              <a:ext uri="{FF2B5EF4-FFF2-40B4-BE49-F238E27FC236}">
                <a16:creationId xmlns:a16="http://schemas.microsoft.com/office/drawing/2014/main" id="{F3CA5ED5-0C2B-6640-BA4D-D9880B472690}"/>
              </a:ext>
            </a:extLst>
          </p:cNvPr>
          <p:cNvSpPr txBox="1">
            <a:spLocks noChangeArrowheads="1"/>
          </p:cNvSpPr>
          <p:nvPr/>
        </p:nvSpPr>
        <p:spPr bwMode="auto">
          <a:xfrm>
            <a:off x="882650" y="2100263"/>
            <a:ext cx="5129213"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0000"/>
              </a:lnSpc>
              <a:spcBef>
                <a:spcPct val="60000"/>
              </a:spcBef>
              <a:buFontTx/>
              <a:buChar char="•"/>
            </a:pPr>
            <a:r>
              <a:rPr lang="de-DE" altLang="de-DE" sz="1600" b="1" dirty="0">
                <a:solidFill>
                  <a:srgbClr val="4D4D4D"/>
                </a:solidFill>
              </a:rPr>
              <a:t> </a:t>
            </a:r>
            <a:r>
              <a:rPr lang="de-DE" altLang="de-DE" sz="1600" b="1" dirty="0">
                <a:solidFill>
                  <a:srgbClr val="4D4D4D"/>
                </a:solidFill>
                <a:latin typeface="Calibri" panose="020F0502020204030204" pitchFamily="34" charset="0"/>
                <a:cs typeface="Calibri" panose="020F0502020204030204" pitchFamily="34" charset="0"/>
              </a:rPr>
              <a:t>Kerngruppe von rd. 10 Kindern zw. 8-13 Jahren</a:t>
            </a:r>
            <a:br>
              <a:rPr lang="de-DE" altLang="de-DE" sz="1600" b="1" dirty="0">
                <a:solidFill>
                  <a:srgbClr val="4D4D4D"/>
                </a:solidFill>
                <a:latin typeface="Calibri" panose="020F0502020204030204" pitchFamily="34" charset="0"/>
                <a:cs typeface="Calibri" panose="020F0502020204030204" pitchFamily="34" charset="0"/>
              </a:rPr>
            </a:br>
            <a:r>
              <a:rPr lang="de-DE" altLang="de-DE" sz="1600" b="1" dirty="0">
                <a:solidFill>
                  <a:srgbClr val="4D4D4D"/>
                </a:solidFill>
                <a:latin typeface="Calibri" panose="020F0502020204030204" pitchFamily="34" charset="0"/>
                <a:cs typeface="Calibri" panose="020F0502020204030204" pitchFamily="34" charset="0"/>
              </a:rPr>
              <a:t>  </a:t>
            </a:r>
            <a:r>
              <a:rPr lang="de-DE" altLang="de-DE" sz="1400" dirty="0">
                <a:solidFill>
                  <a:srgbClr val="4D4D4D"/>
                </a:solidFill>
                <a:latin typeface="Calibri" panose="020F0502020204030204" pitchFamily="34" charset="0"/>
                <a:cs typeface="Calibri" panose="020F0502020204030204" pitchFamily="34" charset="0"/>
              </a:rPr>
              <a:t>(seit Jahreswechsel viele neue Familien)</a:t>
            </a:r>
          </a:p>
          <a:p>
            <a:pPr>
              <a:lnSpc>
                <a:spcPct val="110000"/>
              </a:lnSpc>
              <a:spcBef>
                <a:spcPct val="60000"/>
              </a:spcBef>
              <a:buFontTx/>
              <a:buChar char="•"/>
            </a:pPr>
            <a:r>
              <a:rPr lang="de-DE" altLang="de-DE" sz="1600" b="1" dirty="0">
                <a:solidFill>
                  <a:srgbClr val="4D4D4D"/>
                </a:solidFill>
                <a:latin typeface="Calibri" panose="020F0502020204030204" pitchFamily="34" charset="0"/>
                <a:cs typeface="Calibri" panose="020F0502020204030204" pitchFamily="34" charset="0"/>
              </a:rPr>
              <a:t> unter der Leitung von Mara und Anette</a:t>
            </a:r>
          </a:p>
          <a:p>
            <a:pPr>
              <a:lnSpc>
                <a:spcPct val="110000"/>
              </a:lnSpc>
              <a:spcBef>
                <a:spcPct val="60000"/>
              </a:spcBef>
              <a:buFontTx/>
              <a:buChar char="•"/>
            </a:pPr>
            <a:r>
              <a:rPr lang="de-DE" altLang="de-DE" sz="1600" b="1" dirty="0">
                <a:solidFill>
                  <a:srgbClr val="4D4D4D"/>
                </a:solidFill>
                <a:latin typeface="Calibri" panose="020F0502020204030204" pitchFamily="34" charset="0"/>
                <a:cs typeface="Calibri" panose="020F0502020204030204" pitchFamily="34" charset="0"/>
              </a:rPr>
              <a:t> Treffen ca. einmal im Monat im </a:t>
            </a:r>
            <a:r>
              <a:rPr lang="de-DE" altLang="de-DE" sz="1600" b="1" dirty="0" err="1">
                <a:solidFill>
                  <a:srgbClr val="4D4D4D"/>
                </a:solidFill>
                <a:latin typeface="Calibri" panose="020F0502020204030204" pitchFamily="34" charset="0"/>
                <a:cs typeface="Calibri" panose="020F0502020204030204" pitchFamily="34" charset="0"/>
              </a:rPr>
              <a:t>Spee</a:t>
            </a:r>
            <a:r>
              <a:rPr lang="de-DE" altLang="de-DE" sz="1600" b="1" dirty="0">
                <a:solidFill>
                  <a:srgbClr val="4D4D4D"/>
                </a:solidFill>
                <a:latin typeface="Calibri" panose="020F0502020204030204" pitchFamily="34" charset="0"/>
                <a:cs typeface="Calibri" panose="020F0502020204030204" pitchFamily="34" charset="0"/>
              </a:rPr>
              <a:t>-Biotop </a:t>
            </a:r>
            <a:br>
              <a:rPr lang="de-DE" altLang="de-DE" sz="1600" b="1" dirty="0">
                <a:solidFill>
                  <a:srgbClr val="4D4D4D"/>
                </a:solidFill>
                <a:latin typeface="Calibri" panose="020F0502020204030204" pitchFamily="34" charset="0"/>
                <a:cs typeface="Calibri" panose="020F0502020204030204" pitchFamily="34" charset="0"/>
              </a:rPr>
            </a:br>
            <a:r>
              <a:rPr lang="de-DE" altLang="de-DE" sz="1600" b="1" dirty="0">
                <a:solidFill>
                  <a:srgbClr val="4D4D4D"/>
                </a:solidFill>
                <a:latin typeface="Calibri" panose="020F0502020204030204" pitchFamily="34" charset="0"/>
                <a:cs typeface="Calibri" panose="020F0502020204030204" pitchFamily="34" charset="0"/>
              </a:rPr>
              <a:t>  </a:t>
            </a:r>
            <a:r>
              <a:rPr lang="de-DE" altLang="de-DE" sz="1400" dirty="0">
                <a:solidFill>
                  <a:srgbClr val="4D4D4D"/>
                </a:solidFill>
                <a:latin typeface="Calibri" panose="020F0502020204030204" pitchFamily="34" charset="0"/>
                <a:cs typeface="Calibri" panose="020F0502020204030204" pitchFamily="34" charset="0"/>
              </a:rPr>
              <a:t>(Amphibienschutzgebiet in </a:t>
            </a:r>
            <a:r>
              <a:rPr lang="de-DE" altLang="de-DE" sz="1400" dirty="0" err="1">
                <a:solidFill>
                  <a:srgbClr val="4D4D4D"/>
                </a:solidFill>
                <a:latin typeface="Calibri" panose="020F0502020204030204" pitchFamily="34" charset="0"/>
                <a:cs typeface="Calibri" panose="020F0502020204030204" pitchFamily="34" charset="0"/>
              </a:rPr>
              <a:t>Kaiserswerth</a:t>
            </a:r>
            <a:r>
              <a:rPr lang="de-DE" altLang="de-DE" sz="1400" dirty="0">
                <a:solidFill>
                  <a:srgbClr val="4D4D4D"/>
                </a:solidFill>
                <a:latin typeface="Calibri" panose="020F0502020204030204" pitchFamily="34" charset="0"/>
                <a:cs typeface="Calibri" panose="020F0502020204030204" pitchFamily="34" charset="0"/>
              </a:rPr>
              <a:t>)</a:t>
            </a:r>
          </a:p>
          <a:p>
            <a:pPr>
              <a:lnSpc>
                <a:spcPct val="110000"/>
              </a:lnSpc>
              <a:spcBef>
                <a:spcPct val="60000"/>
              </a:spcBef>
              <a:buFontTx/>
              <a:buChar char="•"/>
            </a:pPr>
            <a:r>
              <a:rPr lang="de-DE" altLang="de-DE" sz="1600" b="1" dirty="0">
                <a:solidFill>
                  <a:srgbClr val="4D4D4D"/>
                </a:solidFill>
                <a:latin typeface="Calibri" panose="020F0502020204030204" pitchFamily="34" charset="0"/>
                <a:cs typeface="Calibri" panose="020F0502020204030204" pitchFamily="34" charset="0"/>
              </a:rPr>
              <a:t> Landschaftspflege mit Kindern </a:t>
            </a:r>
            <a:br>
              <a:rPr lang="de-DE" altLang="de-DE" sz="1600" b="1" dirty="0">
                <a:solidFill>
                  <a:srgbClr val="4D4D4D"/>
                </a:solidFill>
                <a:latin typeface="Calibri" panose="020F0502020204030204" pitchFamily="34" charset="0"/>
                <a:cs typeface="Calibri" panose="020F0502020204030204" pitchFamily="34" charset="0"/>
              </a:rPr>
            </a:br>
            <a:r>
              <a:rPr lang="de-DE" altLang="de-DE" sz="1600" b="1" dirty="0">
                <a:solidFill>
                  <a:srgbClr val="4D4D4D"/>
                </a:solidFill>
                <a:latin typeface="Calibri" panose="020F0502020204030204" pitchFamily="34" charset="0"/>
                <a:cs typeface="Calibri" panose="020F0502020204030204" pitchFamily="34" charset="0"/>
              </a:rPr>
              <a:t>  </a:t>
            </a:r>
            <a:r>
              <a:rPr lang="de-DE" altLang="de-DE" sz="1400" dirty="0">
                <a:solidFill>
                  <a:srgbClr val="4D4D4D"/>
                </a:solidFill>
                <a:latin typeface="Calibri" panose="020F0502020204030204" pitchFamily="34" charset="0"/>
                <a:cs typeface="Calibri" panose="020F0502020204030204" pitchFamily="34" charset="0"/>
              </a:rPr>
              <a:t>(z.B. Tümpel von Aufwuchs befreien)</a:t>
            </a:r>
          </a:p>
          <a:p>
            <a:pPr>
              <a:lnSpc>
                <a:spcPct val="110000"/>
              </a:lnSpc>
              <a:spcBef>
                <a:spcPct val="60000"/>
              </a:spcBef>
              <a:buFontTx/>
              <a:buChar char="•"/>
            </a:pPr>
            <a:r>
              <a:rPr lang="de-DE" altLang="de-DE" sz="1600" b="1" dirty="0">
                <a:solidFill>
                  <a:srgbClr val="4D4D4D"/>
                </a:solidFill>
                <a:latin typeface="Calibri" panose="020F0502020204030204" pitchFamily="34" charset="0"/>
                <a:cs typeface="Calibri" panose="020F0502020204030204" pitchFamily="34" charset="0"/>
              </a:rPr>
              <a:t> Spielen </a:t>
            </a:r>
            <a:r>
              <a:rPr lang="de-DE" altLang="de-DE" sz="1400" dirty="0">
                <a:solidFill>
                  <a:srgbClr val="4D4D4D"/>
                </a:solidFill>
                <a:latin typeface="Calibri" panose="020F0502020204030204" pitchFamily="34" charset="0"/>
                <a:cs typeface="Calibri" panose="020F0502020204030204" pitchFamily="34" charset="0"/>
              </a:rPr>
              <a:t>(z.B. Bau Anlehnhütte) und </a:t>
            </a:r>
          </a:p>
          <a:p>
            <a:pPr>
              <a:lnSpc>
                <a:spcPct val="110000"/>
              </a:lnSpc>
              <a:spcBef>
                <a:spcPct val="60000"/>
              </a:spcBef>
              <a:buFontTx/>
              <a:buChar char="•"/>
            </a:pPr>
            <a:r>
              <a:rPr lang="de-DE" altLang="de-DE" sz="1600" b="1" dirty="0">
                <a:solidFill>
                  <a:srgbClr val="4D4D4D"/>
                </a:solidFill>
                <a:latin typeface="Calibri" panose="020F0502020204030204" pitchFamily="34" charset="0"/>
                <a:cs typeface="Calibri" panose="020F0502020204030204" pitchFamily="34" charset="0"/>
              </a:rPr>
              <a:t> Natur entdecken </a:t>
            </a:r>
            <a:r>
              <a:rPr lang="de-DE" altLang="de-DE" sz="1400" dirty="0">
                <a:solidFill>
                  <a:srgbClr val="4D4D4D"/>
                </a:solidFill>
                <a:latin typeface="Calibri" panose="020F0502020204030204" pitchFamily="34" charset="0"/>
                <a:cs typeface="Calibri" panose="020F0502020204030204" pitchFamily="34" charset="0"/>
              </a:rPr>
              <a:t>(z.B. mit Bestimmungs-App)</a:t>
            </a:r>
          </a:p>
          <a:p>
            <a:pPr>
              <a:lnSpc>
                <a:spcPct val="110000"/>
              </a:lnSpc>
              <a:spcBef>
                <a:spcPct val="60000"/>
              </a:spcBef>
              <a:buFontTx/>
              <a:buChar char="•"/>
            </a:pPr>
            <a:r>
              <a:rPr lang="de-DE" altLang="de-DE" sz="1600" b="1" dirty="0">
                <a:solidFill>
                  <a:srgbClr val="4D4D4D"/>
                </a:solidFill>
                <a:latin typeface="Calibri" panose="020F0502020204030204" pitchFamily="34" charset="0"/>
                <a:cs typeface="Calibri" panose="020F0502020204030204" pitchFamily="34" charset="0"/>
              </a:rPr>
              <a:t> vernetzt mit Biologischer Station und</a:t>
            </a:r>
            <a:br>
              <a:rPr lang="de-DE" altLang="de-DE" sz="1600" b="1" dirty="0">
                <a:solidFill>
                  <a:srgbClr val="4D4D4D"/>
                </a:solidFill>
                <a:latin typeface="Calibri" panose="020F0502020204030204" pitchFamily="34" charset="0"/>
                <a:cs typeface="Calibri" panose="020F0502020204030204" pitchFamily="34" charset="0"/>
              </a:rPr>
            </a:br>
            <a:r>
              <a:rPr lang="de-DE" altLang="de-DE" sz="1600" b="1" dirty="0">
                <a:solidFill>
                  <a:srgbClr val="4D4D4D"/>
                </a:solidFill>
                <a:latin typeface="Calibri" panose="020F0502020204030204" pitchFamily="34" charset="0"/>
                <a:cs typeface="Calibri" panose="020F0502020204030204" pitchFamily="34" charset="0"/>
              </a:rPr>
              <a:t>  Bürgerverein </a:t>
            </a:r>
            <a:r>
              <a:rPr lang="de-DE" altLang="de-DE" sz="1600" b="1" dirty="0" err="1">
                <a:solidFill>
                  <a:srgbClr val="4D4D4D"/>
                </a:solidFill>
                <a:latin typeface="Calibri" panose="020F0502020204030204" pitchFamily="34" charset="0"/>
                <a:cs typeface="Calibri" panose="020F0502020204030204" pitchFamily="34" charset="0"/>
              </a:rPr>
              <a:t>Kaiserswerth</a:t>
            </a:r>
            <a:r>
              <a:rPr lang="de-DE" altLang="de-DE" sz="1600" b="1" dirty="0">
                <a:solidFill>
                  <a:srgbClr val="4D4D4D"/>
                </a:solidFill>
                <a:latin typeface="Calibri" panose="020F0502020204030204" pitchFamily="34" charset="0"/>
                <a:cs typeface="Calibri" panose="020F0502020204030204" pitchFamily="34" charset="0"/>
              </a:rPr>
              <a:t> </a:t>
            </a:r>
          </a:p>
          <a:p>
            <a:pPr>
              <a:lnSpc>
                <a:spcPct val="110000"/>
              </a:lnSpc>
              <a:spcBef>
                <a:spcPct val="60000"/>
              </a:spcBef>
            </a:pPr>
            <a:endParaRPr lang="de-DE" altLang="de-DE" sz="1600" b="1" dirty="0">
              <a:solidFill>
                <a:srgbClr val="4D4D4D"/>
              </a:solidFill>
            </a:endParaRPr>
          </a:p>
        </p:txBody>
      </p:sp>
      <p:sp>
        <p:nvSpPr>
          <p:cNvPr id="2080" name="Rectangle 32">
            <a:extLst>
              <a:ext uri="{FF2B5EF4-FFF2-40B4-BE49-F238E27FC236}">
                <a16:creationId xmlns:a16="http://schemas.microsoft.com/office/drawing/2014/main" id="{CB7D197F-997E-1745-9297-CC012A2DDB69}"/>
              </a:ext>
            </a:extLst>
          </p:cNvPr>
          <p:cNvSpPr>
            <a:spLocks noGrp="1" noChangeArrowheads="1"/>
          </p:cNvSpPr>
          <p:nvPr>
            <p:ph type="title"/>
          </p:nvPr>
        </p:nvSpPr>
        <p:spPr>
          <a:xfrm>
            <a:off x="2987824" y="197768"/>
            <a:ext cx="5915025" cy="1143000"/>
          </a:xfrm>
        </p:spPr>
        <p:txBody>
          <a:bodyPr/>
          <a:lstStyle/>
          <a:p>
            <a:r>
              <a:rPr lang="de-DE" altLang="de-DE" sz="2800" dirty="0">
                <a:solidFill>
                  <a:schemeClr val="accent3"/>
                </a:solidFill>
                <a:latin typeface="Calibri" panose="020F0502020204030204" pitchFamily="34" charset="0"/>
                <a:cs typeface="Calibri" panose="020F0502020204030204" pitchFamily="34" charset="0"/>
              </a:rPr>
              <a:t>NAJU Kids Düsseldorf</a:t>
            </a:r>
          </a:p>
        </p:txBody>
      </p:sp>
      <p:sp>
        <p:nvSpPr>
          <p:cNvPr id="2083" name="Line 35">
            <a:extLst>
              <a:ext uri="{FF2B5EF4-FFF2-40B4-BE49-F238E27FC236}">
                <a16:creationId xmlns:a16="http://schemas.microsoft.com/office/drawing/2014/main" id="{489750EC-CCF8-5C49-B60C-ACD1BF7C70B2}"/>
              </a:ext>
            </a:extLst>
          </p:cNvPr>
          <p:cNvSpPr>
            <a:spLocks noChangeShapeType="1"/>
          </p:cNvSpPr>
          <p:nvPr/>
        </p:nvSpPr>
        <p:spPr bwMode="auto">
          <a:xfrm>
            <a:off x="1702521" y="990600"/>
            <a:ext cx="8207375"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2084" name="Picture 36" descr="20191109_143736">
            <a:extLst>
              <a:ext uri="{FF2B5EF4-FFF2-40B4-BE49-F238E27FC236}">
                <a16:creationId xmlns:a16="http://schemas.microsoft.com/office/drawing/2014/main" id="{AABD92F0-D88A-FF40-AA8F-C9CB0654237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11863" y="1369715"/>
            <a:ext cx="2881312" cy="1571625"/>
          </a:xfrm>
          <a:prstGeom prst="rect">
            <a:avLst/>
          </a:prstGeom>
          <a:noFill/>
          <a:extLst>
            <a:ext uri="{909E8E84-426E-40DD-AFC4-6F175D3DCCD1}">
              <a14:hiddenFill xmlns:a14="http://schemas.microsoft.com/office/drawing/2010/main">
                <a:solidFill>
                  <a:srgbClr val="FFFFFF"/>
                </a:solidFill>
              </a14:hiddenFill>
            </a:ext>
          </a:extLst>
        </p:spPr>
      </p:pic>
      <p:pic>
        <p:nvPicPr>
          <p:cNvPr id="2087" name="Picture 39" descr="20191214_154005">
            <a:extLst>
              <a:ext uri="{FF2B5EF4-FFF2-40B4-BE49-F238E27FC236}">
                <a16:creationId xmlns:a16="http://schemas.microsoft.com/office/drawing/2014/main" id="{BBE84499-F8DA-4E46-8CFA-79314C18BE0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11863" y="3025477"/>
            <a:ext cx="2881312" cy="1800225"/>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20210203_151454">
            <a:extLst>
              <a:ext uri="{FF2B5EF4-FFF2-40B4-BE49-F238E27FC236}">
                <a16:creationId xmlns:a16="http://schemas.microsoft.com/office/drawing/2014/main" id="{60B74903-2C2F-1645-8350-F89DF42B79C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11863" y="4889202"/>
            <a:ext cx="2881312" cy="1708150"/>
          </a:xfrm>
          <a:prstGeom prst="rect">
            <a:avLst/>
          </a:prstGeom>
          <a:noFill/>
          <a:extLst>
            <a:ext uri="{909E8E84-426E-40DD-AFC4-6F175D3DCCD1}">
              <a14:hiddenFill xmlns:a14="http://schemas.microsoft.com/office/drawing/2010/main">
                <a:solidFill>
                  <a:srgbClr val="FFFFFF"/>
                </a:solidFill>
              </a14:hiddenFill>
            </a:ext>
          </a:extLst>
        </p:spPr>
      </p:pic>
      <p:sp>
        <p:nvSpPr>
          <p:cNvPr id="11" name="Foliennummernplatzhalter 5">
            <a:extLst>
              <a:ext uri="{FF2B5EF4-FFF2-40B4-BE49-F238E27FC236}">
                <a16:creationId xmlns:a16="http://schemas.microsoft.com/office/drawing/2014/main" id="{FD505A66-17A1-9D4C-87E0-D01764F5B2F4}"/>
              </a:ext>
            </a:extLst>
          </p:cNvPr>
          <p:cNvSpPr>
            <a:spLocks noGrp="1"/>
          </p:cNvSpPr>
          <p:nvPr>
            <p:ph type="sldNum" sz="quarter" idx="12"/>
          </p:nvPr>
        </p:nvSpPr>
        <p:spPr>
          <a:xfrm>
            <a:off x="8172000" y="6620400"/>
            <a:ext cx="514800" cy="180000"/>
          </a:xfrm>
        </p:spPr>
        <p:txBody>
          <a:bodyPr/>
          <a:lstStyle/>
          <a:p>
            <a:fld id="{16EFD5B1-68CB-4A29-8F6C-4D18DB05CB6D}" type="slidenum">
              <a:rPr lang="de-DE" smtClean="0"/>
              <a:pPr/>
              <a:t>4</a:t>
            </a:fld>
            <a:endParaRPr lang="de-DE"/>
          </a:p>
        </p:txBody>
      </p:sp>
      <p:sp>
        <p:nvSpPr>
          <p:cNvPr id="12" name="Fußzeilenplatzhalter 6">
            <a:extLst>
              <a:ext uri="{FF2B5EF4-FFF2-40B4-BE49-F238E27FC236}">
                <a16:creationId xmlns:a16="http://schemas.microsoft.com/office/drawing/2014/main" id="{A470C857-382A-E441-A103-8E8527362719}"/>
              </a:ext>
            </a:extLst>
          </p:cNvPr>
          <p:cNvSpPr>
            <a:spLocks noGrp="1"/>
          </p:cNvSpPr>
          <p:nvPr>
            <p:ph type="ftr" sz="quarter" idx="11"/>
          </p:nvPr>
        </p:nvSpPr>
        <p:spPr>
          <a:xfrm>
            <a:off x="1407009" y="6620400"/>
            <a:ext cx="4399200" cy="180000"/>
          </a:xfrm>
        </p:spPr>
        <p:txBody>
          <a:bodyPr/>
          <a:lstStyle/>
          <a:p>
            <a:r>
              <a:rPr lang="de-DE" b="1" dirty="0"/>
              <a:t>NABU Düsseldorf JHV 2022</a:t>
            </a:r>
          </a:p>
        </p:txBody>
      </p:sp>
    </p:spTree>
    <p:extLst>
      <p:ext uri="{BB962C8B-B14F-4D97-AF65-F5344CB8AC3E}">
        <p14:creationId xmlns:p14="http://schemas.microsoft.com/office/powerpoint/2010/main" val="2342504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F07B80-C58F-4AAC-85CB-84F1490B080A}"/>
              </a:ext>
            </a:extLst>
          </p:cNvPr>
          <p:cNvSpPr>
            <a:spLocks noGrp="1"/>
          </p:cNvSpPr>
          <p:nvPr>
            <p:ph type="title"/>
          </p:nvPr>
        </p:nvSpPr>
        <p:spPr>
          <a:xfrm>
            <a:off x="251520" y="203458"/>
            <a:ext cx="6912768" cy="710642"/>
          </a:xfrm>
        </p:spPr>
        <p:txBody>
          <a:bodyPr anchor="b">
            <a:noAutofit/>
          </a:bodyPr>
          <a:lstStyle/>
          <a:p>
            <a:r>
              <a:rPr lang="de-DE" sz="2800" dirty="0">
                <a:solidFill>
                  <a:srgbClr val="FF0000"/>
                </a:solidFill>
                <a:latin typeface="Calibri" panose="020F0502020204030204" pitchFamily="34" charset="0"/>
                <a:cs typeface="Calibri" panose="020F0502020204030204" pitchFamily="34" charset="0"/>
              </a:rPr>
              <a:t>NAJU Jugendgruppe Düsseldorf </a:t>
            </a:r>
            <a:br>
              <a:rPr lang="de-DE" sz="2800" dirty="0">
                <a:latin typeface="Calibri" panose="020F0502020204030204" pitchFamily="34" charset="0"/>
                <a:cs typeface="Calibri" panose="020F0502020204030204" pitchFamily="34" charset="0"/>
              </a:rPr>
            </a:br>
            <a:r>
              <a:rPr lang="de-DE" sz="2400" dirty="0">
                <a:solidFill>
                  <a:schemeClr val="tx1"/>
                </a:solidFill>
                <a:latin typeface="Calibri" panose="020F0502020204030204" pitchFamily="34" charset="0"/>
                <a:cs typeface="Calibri" panose="020F0502020204030204" pitchFamily="34" charset="0"/>
              </a:rPr>
              <a:t>„Die Ökologie heimischer Gehölze und Stauden“</a:t>
            </a:r>
          </a:p>
        </p:txBody>
      </p:sp>
      <p:sp>
        <p:nvSpPr>
          <p:cNvPr id="3" name="Inhaltsplatzhalter 2">
            <a:extLst>
              <a:ext uri="{FF2B5EF4-FFF2-40B4-BE49-F238E27FC236}">
                <a16:creationId xmlns:a16="http://schemas.microsoft.com/office/drawing/2014/main" id="{4AFF2D96-063E-42A9-AEAC-27FB01CD9017}"/>
              </a:ext>
            </a:extLst>
          </p:cNvPr>
          <p:cNvSpPr>
            <a:spLocks noGrp="1"/>
          </p:cNvSpPr>
          <p:nvPr>
            <p:ph idx="1"/>
          </p:nvPr>
        </p:nvSpPr>
        <p:spPr>
          <a:xfrm>
            <a:off x="251520" y="1369196"/>
            <a:ext cx="5891066" cy="4796108"/>
          </a:xfrm>
        </p:spPr>
        <p:txBody>
          <a:bodyPr>
            <a:normAutofit fontScale="92500" lnSpcReduction="10000"/>
          </a:bodyPr>
          <a:lstStyle/>
          <a:p>
            <a:pPr>
              <a:buSzPct val="100000"/>
            </a:pPr>
            <a:r>
              <a:rPr lang="de-DE" sz="1700" b="1" dirty="0">
                <a:latin typeface="Calibri" panose="020F0502020204030204" pitchFamily="34" charset="0"/>
                <a:cs typeface="Calibri" panose="020F0502020204030204" pitchFamily="34" charset="0"/>
              </a:rPr>
              <a:t>Ziel des Projekts: </a:t>
            </a:r>
          </a:p>
          <a:p>
            <a:pPr>
              <a:buSzPct val="100000"/>
            </a:pPr>
            <a:r>
              <a:rPr lang="de-DE" sz="1700" dirty="0">
                <a:latin typeface="Calibri" panose="020F0502020204030204" pitchFamily="34" charset="0"/>
                <a:cs typeface="Calibri" panose="020F0502020204030204" pitchFamily="34" charset="0"/>
              </a:rPr>
              <a:t>1. Vermehrung heimischer/regionaler Gehölze und  </a:t>
            </a:r>
          </a:p>
          <a:p>
            <a:pPr>
              <a:buSzPct val="100000"/>
            </a:pPr>
            <a:r>
              <a:rPr lang="de-DE" sz="1700" dirty="0">
                <a:latin typeface="Calibri" panose="020F0502020204030204" pitchFamily="34" charset="0"/>
                <a:cs typeface="Calibri" panose="020F0502020204030204" pitchFamily="34" charset="0"/>
              </a:rPr>
              <a:t>    Charakterpflanzen einer Glatthaferwiese </a:t>
            </a:r>
          </a:p>
          <a:p>
            <a:pPr>
              <a:buSzPct val="100000"/>
            </a:pPr>
            <a:r>
              <a:rPr lang="de-DE" sz="1700" dirty="0">
                <a:latin typeface="Calibri" panose="020F0502020204030204" pitchFamily="34" charset="0"/>
                <a:cs typeface="Calibri" panose="020F0502020204030204" pitchFamily="34" charset="0"/>
              </a:rPr>
              <a:t>2. Gestaltung eines naturnahen Heckenzugs mit einem</a:t>
            </a:r>
          </a:p>
          <a:p>
            <a:pPr>
              <a:buSzPct val="100000"/>
            </a:pPr>
            <a:r>
              <a:rPr lang="de-DE" sz="1700" dirty="0">
                <a:latin typeface="Calibri" panose="020F0502020204030204" pitchFamily="34" charset="0"/>
                <a:cs typeface="Calibri" panose="020F0502020204030204" pitchFamily="34" charset="0"/>
              </a:rPr>
              <a:t>     Infoschild</a:t>
            </a:r>
          </a:p>
          <a:p>
            <a:pPr>
              <a:buSzPct val="100000"/>
            </a:pPr>
            <a:r>
              <a:rPr lang="de-DE" sz="1700" dirty="0">
                <a:latin typeface="Calibri" panose="020F0502020204030204" pitchFamily="34" charset="0"/>
                <a:cs typeface="Calibri" panose="020F0502020204030204" pitchFamily="34" charset="0"/>
              </a:rPr>
              <a:t>3. Etablierung einer NAJU Ortsgruppe Düsseldorf</a:t>
            </a:r>
          </a:p>
          <a:p>
            <a:pPr marL="385763" indent="-385763">
              <a:buSzPct val="100000"/>
              <a:buFont typeface="+mj-lt"/>
              <a:buAutoNum type="arabicPeriod"/>
            </a:pPr>
            <a:endParaRPr lang="de-DE" sz="1700" dirty="0">
              <a:latin typeface="Calibri" panose="020F0502020204030204" pitchFamily="34" charset="0"/>
              <a:cs typeface="Calibri" panose="020F0502020204030204" pitchFamily="34" charset="0"/>
            </a:endParaRPr>
          </a:p>
          <a:p>
            <a:pPr>
              <a:buSzPct val="100000"/>
            </a:pPr>
            <a:r>
              <a:rPr lang="de-DE" sz="1700" b="1" dirty="0">
                <a:latin typeface="Calibri" panose="020F0502020204030204" pitchFamily="34" charset="0"/>
                <a:cs typeface="Calibri" panose="020F0502020204030204" pitchFamily="34" charset="0"/>
              </a:rPr>
              <a:t>Was bisher geschah:</a:t>
            </a:r>
          </a:p>
          <a:p>
            <a:pPr>
              <a:buSzPct val="100000"/>
            </a:pPr>
            <a:r>
              <a:rPr lang="de-DE" sz="1700" dirty="0">
                <a:latin typeface="Calibri" panose="020F0502020204030204" pitchFamily="34" charset="0"/>
                <a:cs typeface="Calibri" panose="020F0502020204030204" pitchFamily="34" charset="0"/>
              </a:rPr>
              <a:t>1. Schneiden der Steckgehölze </a:t>
            </a:r>
          </a:p>
          <a:p>
            <a:pPr>
              <a:buSzPct val="100000"/>
            </a:pPr>
            <a:r>
              <a:rPr lang="de-DE" sz="1700" dirty="0">
                <a:latin typeface="Calibri" panose="020F0502020204030204" pitchFamily="34" charset="0"/>
                <a:cs typeface="Calibri" panose="020F0502020204030204" pitchFamily="34" charset="0"/>
              </a:rPr>
              <a:t>2. Steckhölzer in Tetra Paks mit torffreier Erde pflanzen an zwei</a:t>
            </a:r>
          </a:p>
          <a:p>
            <a:pPr>
              <a:buSzPct val="100000"/>
            </a:pPr>
            <a:r>
              <a:rPr lang="de-DE" sz="1700" dirty="0">
                <a:latin typeface="Calibri" panose="020F0502020204030204" pitchFamily="34" charset="0"/>
                <a:cs typeface="Calibri" panose="020F0502020204030204" pitchFamily="34" charset="0"/>
              </a:rPr>
              <a:t>    Terminen     </a:t>
            </a:r>
          </a:p>
          <a:p>
            <a:pPr>
              <a:buSzPct val="100000"/>
            </a:pPr>
            <a:r>
              <a:rPr lang="de-DE" sz="1700" dirty="0">
                <a:latin typeface="Calibri" panose="020F0502020204030204" pitchFamily="34" charset="0"/>
                <a:cs typeface="Calibri" panose="020F0502020204030204" pitchFamily="34" charset="0"/>
              </a:rPr>
              <a:t>3. Aussaat von verschiedenen Arten an Wiesenkräuter</a:t>
            </a:r>
          </a:p>
          <a:p>
            <a:pPr>
              <a:buSzPct val="100000"/>
            </a:pPr>
            <a:r>
              <a:rPr lang="de-DE" sz="1700" dirty="0">
                <a:latin typeface="Calibri" panose="020F0502020204030204" pitchFamily="34" charset="0"/>
                <a:cs typeface="Calibri" panose="020F0502020204030204" pitchFamily="34" charset="0"/>
              </a:rPr>
              <a:t>4. Vernetzung der NAJU Ortsgruppe mit der NAJU Hochschul- </a:t>
            </a:r>
          </a:p>
          <a:p>
            <a:pPr>
              <a:buSzPct val="100000"/>
            </a:pPr>
            <a:r>
              <a:rPr lang="de-DE" sz="1700" dirty="0">
                <a:latin typeface="Calibri" panose="020F0502020204030204" pitchFamily="34" charset="0"/>
                <a:cs typeface="Calibri" panose="020F0502020204030204" pitchFamily="34" charset="0"/>
              </a:rPr>
              <a:t>    Gruppe</a:t>
            </a:r>
            <a:endParaRPr lang="de-DE" sz="1700" dirty="0"/>
          </a:p>
          <a:p>
            <a:pPr>
              <a:buSzPct val="100000"/>
            </a:pPr>
            <a:endParaRPr lang="de-DE" sz="1600" dirty="0"/>
          </a:p>
        </p:txBody>
      </p:sp>
      <p:pic>
        <p:nvPicPr>
          <p:cNvPr id="5" name="Grafik 4" descr="Ein Bild, das Pflanze enthält.&#10;&#10;Automatisch generierte Beschreibung">
            <a:extLst>
              <a:ext uri="{FF2B5EF4-FFF2-40B4-BE49-F238E27FC236}">
                <a16:creationId xmlns:a16="http://schemas.microsoft.com/office/drawing/2014/main" id="{DCC176C1-9AAC-4991-B0BB-F321A4FA86E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42586" y="1333971"/>
            <a:ext cx="2809140" cy="3967238"/>
          </a:xfrm>
          <a:prstGeom prst="rect">
            <a:avLst/>
          </a:prstGeom>
          <a:effectLst/>
        </p:spPr>
      </p:pic>
      <p:sp>
        <p:nvSpPr>
          <p:cNvPr id="6" name="Foliennummernplatzhalter 5">
            <a:extLst>
              <a:ext uri="{FF2B5EF4-FFF2-40B4-BE49-F238E27FC236}">
                <a16:creationId xmlns:a16="http://schemas.microsoft.com/office/drawing/2014/main" id="{1D56D44B-D6C6-A849-AD96-5C93679A3EB6}"/>
              </a:ext>
            </a:extLst>
          </p:cNvPr>
          <p:cNvSpPr>
            <a:spLocks noGrp="1"/>
          </p:cNvSpPr>
          <p:nvPr>
            <p:ph type="sldNum" sz="quarter" idx="12"/>
          </p:nvPr>
        </p:nvSpPr>
        <p:spPr>
          <a:xfrm>
            <a:off x="8172000" y="6620400"/>
            <a:ext cx="514800" cy="180000"/>
          </a:xfrm>
        </p:spPr>
        <p:txBody>
          <a:bodyPr/>
          <a:lstStyle/>
          <a:p>
            <a:fld id="{16EFD5B1-68CB-4A29-8F6C-4D18DB05CB6D}" type="slidenum">
              <a:rPr lang="de-DE" smtClean="0"/>
              <a:pPr/>
              <a:t>5</a:t>
            </a:fld>
            <a:endParaRPr lang="de-DE"/>
          </a:p>
        </p:txBody>
      </p:sp>
      <p:sp>
        <p:nvSpPr>
          <p:cNvPr id="7" name="Fußzeilenplatzhalter 6">
            <a:extLst>
              <a:ext uri="{FF2B5EF4-FFF2-40B4-BE49-F238E27FC236}">
                <a16:creationId xmlns:a16="http://schemas.microsoft.com/office/drawing/2014/main" id="{D025DC73-E6C5-B94A-A690-9BA459F9EE60}"/>
              </a:ext>
            </a:extLst>
          </p:cNvPr>
          <p:cNvSpPr>
            <a:spLocks noGrp="1"/>
          </p:cNvSpPr>
          <p:nvPr>
            <p:ph type="ftr" sz="quarter" idx="11"/>
          </p:nvPr>
        </p:nvSpPr>
        <p:spPr>
          <a:xfrm>
            <a:off x="1407009" y="6620400"/>
            <a:ext cx="4399200" cy="180000"/>
          </a:xfrm>
        </p:spPr>
        <p:txBody>
          <a:bodyPr/>
          <a:lstStyle/>
          <a:p>
            <a:r>
              <a:rPr lang="de-DE" b="1" dirty="0"/>
              <a:t>NABU Düsseldorf JHV 2022</a:t>
            </a:r>
          </a:p>
        </p:txBody>
      </p:sp>
    </p:spTree>
    <p:extLst>
      <p:ext uri="{BB962C8B-B14F-4D97-AF65-F5344CB8AC3E}">
        <p14:creationId xmlns:p14="http://schemas.microsoft.com/office/powerpoint/2010/main" val="631895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draußen, Pflanze, grün, Garten enthält.&#10;&#10;Automatisch generierte Beschreibung">
            <a:extLst>
              <a:ext uri="{FF2B5EF4-FFF2-40B4-BE49-F238E27FC236}">
                <a16:creationId xmlns:a16="http://schemas.microsoft.com/office/drawing/2014/main" id="{324C1381-68EC-4F90-8E84-43F6D432BCB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241301" y="1098550"/>
            <a:ext cx="2313019" cy="2266055"/>
          </a:xfrm>
          <a:prstGeom prst="rect">
            <a:avLst/>
          </a:prstGeom>
        </p:spPr>
      </p:pic>
      <p:pic>
        <p:nvPicPr>
          <p:cNvPr id="9" name="Grafik 8" descr="Ein Bild, das Tisch, Mahlzeit, mehrere enthält.&#10;&#10;Automatisch generierte Beschreibung">
            <a:extLst>
              <a:ext uri="{FF2B5EF4-FFF2-40B4-BE49-F238E27FC236}">
                <a16:creationId xmlns:a16="http://schemas.microsoft.com/office/drawing/2014/main" id="{E483CC60-A090-4686-9BB7-B83F18FF06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
          <a:stretch/>
        </p:blipFill>
        <p:spPr>
          <a:xfrm>
            <a:off x="241301" y="3493391"/>
            <a:ext cx="2313019" cy="2089464"/>
          </a:xfrm>
          <a:prstGeom prst="rect">
            <a:avLst/>
          </a:prstGeom>
        </p:spPr>
      </p:pic>
      <p:pic>
        <p:nvPicPr>
          <p:cNvPr id="5" name="Inhaltsplatzhalter 4" descr="Ein Bild, das Baum, draußen, Person, rot enthält.&#10;&#10;Automatisch generierte Beschreibung">
            <a:extLst>
              <a:ext uri="{FF2B5EF4-FFF2-40B4-BE49-F238E27FC236}">
                <a16:creationId xmlns:a16="http://schemas.microsoft.com/office/drawing/2014/main" id="{CD191EDC-5AFA-4767-8C5E-FA366FB2CE50}"/>
              </a:ext>
            </a:extLst>
          </p:cNvPr>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2698714" y="1098550"/>
            <a:ext cx="3032438" cy="4484306"/>
          </a:xfrm>
          <a:prstGeom prst="rect">
            <a:avLst/>
          </a:prstGeom>
        </p:spPr>
      </p:pic>
      <p:pic>
        <p:nvPicPr>
          <p:cNvPr id="7" name="Grafik 6">
            <a:extLst>
              <a:ext uri="{FF2B5EF4-FFF2-40B4-BE49-F238E27FC236}">
                <a16:creationId xmlns:a16="http://schemas.microsoft.com/office/drawing/2014/main" id="{1043DF3C-1263-4A51-809B-874D3504469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5146969" y="1827127"/>
            <a:ext cx="4484306" cy="3027151"/>
          </a:xfrm>
          <a:prstGeom prst="rect">
            <a:avLst/>
          </a:prstGeom>
        </p:spPr>
      </p:pic>
      <p:sp>
        <p:nvSpPr>
          <p:cNvPr id="8" name="Titel 1">
            <a:extLst>
              <a:ext uri="{FF2B5EF4-FFF2-40B4-BE49-F238E27FC236}">
                <a16:creationId xmlns:a16="http://schemas.microsoft.com/office/drawing/2014/main" id="{C690B3A7-F463-2C40-9D51-98CEDAD68CFF}"/>
              </a:ext>
            </a:extLst>
          </p:cNvPr>
          <p:cNvSpPr>
            <a:spLocks noGrp="1"/>
          </p:cNvSpPr>
          <p:nvPr>
            <p:ph type="title"/>
          </p:nvPr>
        </p:nvSpPr>
        <p:spPr>
          <a:xfrm>
            <a:off x="144016" y="32048"/>
            <a:ext cx="6156176" cy="964620"/>
          </a:xfrm>
        </p:spPr>
        <p:txBody>
          <a:bodyPr anchor="b">
            <a:normAutofit/>
          </a:bodyPr>
          <a:lstStyle/>
          <a:p>
            <a:r>
              <a:rPr lang="de-DE" sz="2800" dirty="0">
                <a:solidFill>
                  <a:srgbClr val="FF0000"/>
                </a:solidFill>
              </a:rPr>
              <a:t>NAJU Jugendgruppe Düsseldorf</a:t>
            </a:r>
            <a:br>
              <a:rPr lang="de-DE" sz="2100" dirty="0"/>
            </a:br>
            <a:r>
              <a:rPr lang="de-DE" sz="2400" dirty="0">
                <a:solidFill>
                  <a:schemeClr val="tx1"/>
                </a:solidFill>
                <a:latin typeface="Calibri" panose="020F0502020204030204" pitchFamily="34" charset="0"/>
                <a:cs typeface="Calibri" panose="020F0502020204030204" pitchFamily="34" charset="0"/>
              </a:rPr>
              <a:t>„Die Ökologie heimischer Gehölze und Stauden“</a:t>
            </a:r>
          </a:p>
        </p:txBody>
      </p:sp>
      <p:sp>
        <p:nvSpPr>
          <p:cNvPr id="10" name="Foliennummernplatzhalter 5">
            <a:extLst>
              <a:ext uri="{FF2B5EF4-FFF2-40B4-BE49-F238E27FC236}">
                <a16:creationId xmlns:a16="http://schemas.microsoft.com/office/drawing/2014/main" id="{DA990646-7C4E-4449-BA23-B3884A0F2031}"/>
              </a:ext>
            </a:extLst>
          </p:cNvPr>
          <p:cNvSpPr>
            <a:spLocks noGrp="1"/>
          </p:cNvSpPr>
          <p:nvPr>
            <p:ph type="sldNum" sz="quarter" idx="12"/>
          </p:nvPr>
        </p:nvSpPr>
        <p:spPr>
          <a:xfrm>
            <a:off x="8172000" y="6620400"/>
            <a:ext cx="514800" cy="180000"/>
          </a:xfrm>
        </p:spPr>
        <p:txBody>
          <a:bodyPr/>
          <a:lstStyle/>
          <a:p>
            <a:fld id="{16EFD5B1-68CB-4A29-8F6C-4D18DB05CB6D}" type="slidenum">
              <a:rPr lang="de-DE" smtClean="0"/>
              <a:pPr/>
              <a:t>6</a:t>
            </a:fld>
            <a:endParaRPr lang="de-DE"/>
          </a:p>
        </p:txBody>
      </p:sp>
      <p:sp>
        <p:nvSpPr>
          <p:cNvPr id="12" name="Fußzeilenplatzhalter 6">
            <a:extLst>
              <a:ext uri="{FF2B5EF4-FFF2-40B4-BE49-F238E27FC236}">
                <a16:creationId xmlns:a16="http://schemas.microsoft.com/office/drawing/2014/main" id="{976D1487-C75B-E54D-A00A-5B3D5DCF6F34}"/>
              </a:ext>
            </a:extLst>
          </p:cNvPr>
          <p:cNvSpPr>
            <a:spLocks noGrp="1"/>
          </p:cNvSpPr>
          <p:nvPr>
            <p:ph type="ftr" sz="quarter" idx="11"/>
          </p:nvPr>
        </p:nvSpPr>
        <p:spPr>
          <a:xfrm>
            <a:off x="1407009" y="6620400"/>
            <a:ext cx="4399200" cy="180000"/>
          </a:xfrm>
        </p:spPr>
        <p:txBody>
          <a:bodyPr/>
          <a:lstStyle/>
          <a:p>
            <a:r>
              <a:rPr lang="de-DE" b="1" dirty="0"/>
              <a:t>NABU Düsseldorf JHV 2022</a:t>
            </a:r>
          </a:p>
        </p:txBody>
      </p:sp>
    </p:spTree>
    <p:extLst>
      <p:ext uri="{BB962C8B-B14F-4D97-AF65-F5344CB8AC3E}">
        <p14:creationId xmlns:p14="http://schemas.microsoft.com/office/powerpoint/2010/main" val="2246295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680" name="think-cell Folie" r:id="rId5" imgW="473" imgH="476" progId="TCLayout.ActiveDocument.1">
                  <p:embed/>
                </p:oleObj>
              </mc:Choice>
              <mc:Fallback>
                <p:oleObj name="think-cell Folie" r:id="rId5" imgW="473" imgH="476" progId="TCLayout.ActiveDocument.1">
                  <p:embed/>
                  <p:pic>
                    <p:nvPicPr>
                      <p:cNvPr id="9" name="Objekt 8"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hteck 7"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3200" b="1" dirty="0">
              <a:latin typeface="Source Sans Pro"/>
              <a:ea typeface="+mj-ea"/>
              <a:sym typeface="Source Sans Pro"/>
            </a:endParaRPr>
          </a:p>
        </p:txBody>
      </p:sp>
      <p:sp>
        <p:nvSpPr>
          <p:cNvPr id="5" name="Fußzeilenplatzhalter 4">
            <a:extLst>
              <a:ext uri="{FF2B5EF4-FFF2-40B4-BE49-F238E27FC236}">
                <a16:creationId xmlns:a16="http://schemas.microsoft.com/office/drawing/2014/main" id="{44DCE2ED-122F-42D4-897E-36EE3E96E604}"/>
              </a:ext>
            </a:extLst>
          </p:cNvPr>
          <p:cNvSpPr>
            <a:spLocks noGrp="1"/>
          </p:cNvSpPr>
          <p:nvPr>
            <p:ph type="ftr" sz="quarter" idx="11"/>
          </p:nvPr>
        </p:nvSpPr>
        <p:spPr/>
        <p:txBody>
          <a:bodyPr/>
          <a:lstStyle/>
          <a:p>
            <a:r>
              <a:rPr lang="de-DE" b="1" dirty="0"/>
              <a:t>NABU Düsseldorf JHV 2022</a:t>
            </a:r>
          </a:p>
        </p:txBody>
      </p:sp>
      <p:sp>
        <p:nvSpPr>
          <p:cNvPr id="6" name="Foliennummernplatzhalter 5">
            <a:extLst>
              <a:ext uri="{FF2B5EF4-FFF2-40B4-BE49-F238E27FC236}">
                <a16:creationId xmlns:a16="http://schemas.microsoft.com/office/drawing/2014/main" id="{EF92D0CE-918E-4193-9094-AFDEFA67E8C2}"/>
              </a:ext>
            </a:extLst>
          </p:cNvPr>
          <p:cNvSpPr>
            <a:spLocks noGrp="1"/>
          </p:cNvSpPr>
          <p:nvPr>
            <p:ph type="sldNum" sz="quarter" idx="12"/>
          </p:nvPr>
        </p:nvSpPr>
        <p:spPr/>
        <p:txBody>
          <a:bodyPr/>
          <a:lstStyle/>
          <a:p>
            <a:fld id="{16EFD5B1-68CB-4A29-8F6C-4D18DB05CB6D}" type="slidenum">
              <a:rPr lang="de-DE" smtClean="0"/>
              <a:pPr/>
              <a:t>7</a:t>
            </a:fld>
            <a:endParaRPr lang="de-DE"/>
          </a:p>
        </p:txBody>
      </p:sp>
      <p:sp>
        <p:nvSpPr>
          <p:cNvPr id="10" name="Titel 7">
            <a:extLst>
              <a:ext uri="{FF2B5EF4-FFF2-40B4-BE49-F238E27FC236}">
                <a16:creationId xmlns:a16="http://schemas.microsoft.com/office/drawing/2014/main" id="{DA4140B7-73B9-45CC-84C2-24C3DCF9564A}"/>
              </a:ext>
            </a:extLst>
          </p:cNvPr>
          <p:cNvSpPr>
            <a:spLocks noGrp="1"/>
          </p:cNvSpPr>
          <p:nvPr>
            <p:ph type="title"/>
          </p:nvPr>
        </p:nvSpPr>
        <p:spPr>
          <a:xfrm>
            <a:off x="179512" y="116632"/>
            <a:ext cx="8424936" cy="663060"/>
          </a:xfrm>
        </p:spPr>
        <p:txBody>
          <a:bodyPr vert="horz" lIns="0" tIns="0" rIns="0" bIns="0" rtlCol="0" anchor="ctr" anchorCtr="0">
            <a:noAutofit/>
          </a:bodyPr>
          <a:lstStyle/>
          <a:p>
            <a:pPr algn="ctr"/>
            <a:r>
              <a:rPr lang="de-DE" sz="2800" b="1" dirty="0">
                <a:solidFill>
                  <a:srgbClr val="0070C0"/>
                </a:solidFill>
                <a:latin typeface="Calibri" panose="020F0502020204030204" pitchFamily="34" charset="0"/>
                <a:cs typeface="Calibri" panose="020F0502020204030204" pitchFamily="34" charset="0"/>
              </a:rPr>
              <a:t> „Handys für Hummel, Biene und Co.“ in Düsseldorf </a:t>
            </a:r>
            <a:br>
              <a:rPr lang="de-DE" sz="2800" dirty="0">
                <a:solidFill>
                  <a:srgbClr val="0070C0"/>
                </a:solidFill>
                <a:latin typeface="Calibri" panose="020F0502020204030204" pitchFamily="34" charset="0"/>
                <a:cs typeface="Calibri" panose="020F0502020204030204" pitchFamily="34" charset="0"/>
              </a:rPr>
            </a:br>
            <a:r>
              <a:rPr lang="de-DE" sz="2800" dirty="0">
                <a:solidFill>
                  <a:srgbClr val="0070C0"/>
                </a:solidFill>
                <a:latin typeface="Calibri" panose="020F0502020204030204" pitchFamily="34" charset="0"/>
                <a:cs typeface="Calibri" panose="020F0502020204030204" pitchFamily="34" charset="0"/>
              </a:rPr>
              <a:t>vom Mai 2021 bis April 2022</a:t>
            </a:r>
            <a:endParaRPr lang="de-DE" sz="2800" b="1" dirty="0">
              <a:solidFill>
                <a:srgbClr val="0070C0"/>
              </a:solidFill>
              <a:latin typeface="Calibri" panose="020F0502020204030204" pitchFamily="34" charset="0"/>
              <a:cs typeface="Calibri" panose="020F0502020204030204" pitchFamily="34" charset="0"/>
            </a:endParaRPr>
          </a:p>
        </p:txBody>
      </p:sp>
      <p:sp>
        <p:nvSpPr>
          <p:cNvPr id="16" name="Textfeld 15">
            <a:extLst>
              <a:ext uri="{FF2B5EF4-FFF2-40B4-BE49-F238E27FC236}">
                <a16:creationId xmlns:a16="http://schemas.microsoft.com/office/drawing/2014/main" id="{C82E8B1E-3BE6-4CC0-93C4-1256D5E2C41A}"/>
              </a:ext>
            </a:extLst>
          </p:cNvPr>
          <p:cNvSpPr txBox="1"/>
          <p:nvPr/>
        </p:nvSpPr>
        <p:spPr>
          <a:xfrm>
            <a:off x="0" y="842696"/>
            <a:ext cx="8604448" cy="954107"/>
          </a:xfrm>
          <a:prstGeom prst="rect">
            <a:avLst/>
          </a:prstGeom>
          <a:noFill/>
        </p:spPr>
        <p:txBody>
          <a:bodyPr wrap="square" rtlCol="0">
            <a:spAutoFit/>
          </a:bodyPr>
          <a:lstStyle/>
          <a:p>
            <a:pPr marL="228600" algn="l"/>
            <a:r>
              <a:rPr lang="de-DE" sz="1400" b="0" i="0" dirty="0">
                <a:effectLst/>
                <a:latin typeface="Calibri" panose="020F0502020204030204" pitchFamily="34" charset="0"/>
                <a:cs typeface="Calibri" panose="020F0502020204030204" pitchFamily="34" charset="0"/>
              </a:rPr>
              <a:t>Der NABU Düsseldorf nimmt an diesem bundesweiten Nachhaltigkeitsprojekt seit Nov‘2021 teil. </a:t>
            </a:r>
          </a:p>
          <a:p>
            <a:pPr marL="228600" algn="l"/>
            <a:r>
              <a:rPr lang="de-DE" sz="1400" dirty="0">
                <a:latin typeface="Calibri" panose="020F0502020204030204" pitchFamily="34" charset="0"/>
                <a:cs typeface="Calibri" panose="020F0502020204030204" pitchFamily="34" charset="0"/>
              </a:rPr>
              <a:t>Alte, kaputte Handys/Zubehör werden in Hummelboxen gesammelt und vom NABU zur Reparatur/Recycling</a:t>
            </a:r>
          </a:p>
          <a:p>
            <a:pPr marL="228600" algn="l"/>
            <a:r>
              <a:rPr lang="de-DE" sz="1400" dirty="0">
                <a:latin typeface="Calibri" panose="020F0502020204030204" pitchFamily="34" charset="0"/>
                <a:cs typeface="Calibri" panose="020F0502020204030204" pitchFamily="34" charset="0"/>
              </a:rPr>
              <a:t>verschickt.</a:t>
            </a:r>
          </a:p>
          <a:p>
            <a:pPr marL="228600" algn="l"/>
            <a:r>
              <a:rPr lang="de-DE" sz="1400" b="0" i="0" dirty="0">
                <a:effectLst/>
                <a:latin typeface="Calibri" panose="020F0502020204030204" pitchFamily="34" charset="0"/>
                <a:cs typeface="Calibri" panose="020F0502020204030204" pitchFamily="34" charset="0"/>
              </a:rPr>
              <a:t>Die Erlöse fließen in das bundesweite Insektenschutzprojekt.</a:t>
            </a:r>
          </a:p>
        </p:txBody>
      </p:sp>
      <p:pic>
        <p:nvPicPr>
          <p:cNvPr id="17" name="Inhaltsplatzhalter 17">
            <a:extLst>
              <a:ext uri="{FF2B5EF4-FFF2-40B4-BE49-F238E27FC236}">
                <a16:creationId xmlns:a16="http://schemas.microsoft.com/office/drawing/2014/main" id="{2A812E0E-6747-460E-AF3B-B7AB0C975D18}"/>
              </a:ext>
            </a:extLst>
          </p:cNvPr>
          <p:cNvPicPr>
            <a:picLocks noGrp="1" noChangeAspect="1"/>
          </p:cNvPicPr>
          <p:nvPr>
            <p:ph sz="half" idx="1"/>
          </p:nvPr>
        </p:nvPicPr>
        <p:blipFill>
          <a:blip r:embed="rId7" cstate="email">
            <a:extLst>
              <a:ext uri="{28A0092B-C50C-407E-A947-70E740481C1C}">
                <a14:useLocalDpi xmlns:a14="http://schemas.microsoft.com/office/drawing/2010/main"/>
              </a:ext>
            </a:extLst>
          </a:blip>
          <a:srcRect/>
          <a:stretch/>
        </p:blipFill>
        <p:spPr>
          <a:xfrm>
            <a:off x="6419152" y="1865362"/>
            <a:ext cx="2401320" cy="1800990"/>
          </a:xfrm>
          <a:prstGeom prst="rect">
            <a:avLst/>
          </a:prstGeom>
          <a:ln/>
        </p:spPr>
        <p:style>
          <a:lnRef idx="2">
            <a:schemeClr val="accent2"/>
          </a:lnRef>
          <a:fillRef idx="1">
            <a:schemeClr val="lt1"/>
          </a:fillRef>
          <a:effectRef idx="0">
            <a:schemeClr val="accent2"/>
          </a:effectRef>
          <a:fontRef idx="minor">
            <a:schemeClr val="dk1"/>
          </a:fontRef>
        </p:style>
      </p:pic>
      <p:pic>
        <p:nvPicPr>
          <p:cNvPr id="20" name="Inhaltsplatzhalter 17">
            <a:extLst>
              <a:ext uri="{FF2B5EF4-FFF2-40B4-BE49-F238E27FC236}">
                <a16:creationId xmlns:a16="http://schemas.microsoft.com/office/drawing/2014/main" id="{FEDA946A-4C1B-403A-ABE3-D6ED363A2C3E}"/>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6372564" y="3977825"/>
            <a:ext cx="2401320" cy="1800990"/>
          </a:xfrm>
          <a:prstGeom prst="rect">
            <a:avLst/>
          </a:prstGeom>
          <a:ln/>
        </p:spPr>
        <p:style>
          <a:lnRef idx="2">
            <a:schemeClr val="accent2"/>
          </a:lnRef>
          <a:fillRef idx="1">
            <a:schemeClr val="lt1"/>
          </a:fillRef>
          <a:effectRef idx="0">
            <a:schemeClr val="accent2"/>
          </a:effectRef>
          <a:fontRef idx="minor">
            <a:schemeClr val="dk1"/>
          </a:fontRef>
        </p:style>
      </p:pic>
      <p:sp>
        <p:nvSpPr>
          <p:cNvPr id="13" name="Textfeld 12">
            <a:extLst>
              <a:ext uri="{FF2B5EF4-FFF2-40B4-BE49-F238E27FC236}">
                <a16:creationId xmlns:a16="http://schemas.microsoft.com/office/drawing/2014/main" id="{AE3050A6-03B4-4FE6-BC08-8F6C1DCF75F5}"/>
              </a:ext>
            </a:extLst>
          </p:cNvPr>
          <p:cNvSpPr txBox="1"/>
          <p:nvPr/>
        </p:nvSpPr>
        <p:spPr>
          <a:xfrm>
            <a:off x="155253" y="1844824"/>
            <a:ext cx="6216947" cy="3309945"/>
          </a:xfrm>
          <a:prstGeom prst="rect">
            <a:avLst/>
          </a:prstGeom>
          <a:noFill/>
        </p:spPr>
        <p:txBody>
          <a:bodyPr wrap="square" rtlCol="0">
            <a:spAutoFit/>
          </a:bodyPr>
          <a:lstStyle/>
          <a:p>
            <a:pPr lvl="0">
              <a:lnSpc>
                <a:spcPct val="107000"/>
              </a:lnSpc>
              <a:spcAft>
                <a:spcPts val="800"/>
              </a:spcAft>
              <a:buSzPts val="1000"/>
              <a:tabLst>
                <a:tab pos="342900" algn="l"/>
              </a:tabLst>
            </a:pPr>
            <a:r>
              <a:rPr lang="de-DE" sz="1400" b="1" dirty="0">
                <a:latin typeface="Calibri" panose="020F0502020204030204" pitchFamily="34" charset="0"/>
                <a:ea typeface="Calibri" panose="020F0502020204030204" pitchFamily="34" charset="0"/>
                <a:cs typeface="Calibri" panose="020F0502020204030204" pitchFamily="34" charset="0"/>
              </a:rPr>
              <a:t>  Seit Mai 2021 sind zu 5 vorhandenen 5 weitere  Sammelstellen gekommen</a:t>
            </a:r>
            <a:r>
              <a:rPr lang="de-DE" sz="1400" b="1" dirty="0">
                <a:effectLst/>
                <a:latin typeface="Calibri" panose="020F0502020204030204" pitchFamily="34" charset="0"/>
                <a:ea typeface="Calibri" panose="020F0502020204030204" pitchFamily="34" charset="0"/>
                <a:cs typeface="Calibri" panose="020F0502020204030204" pitchFamily="34" charset="0"/>
              </a:rPr>
              <a:t>:</a:t>
            </a:r>
          </a:p>
          <a:p>
            <a:pPr>
              <a:lnSpc>
                <a:spcPct val="107000"/>
              </a:lnSpc>
              <a:spcAft>
                <a:spcPts val="800"/>
              </a:spcAft>
              <a:buSzPts val="1000"/>
              <a:tabLst>
                <a:tab pos="342900" algn="l"/>
              </a:tabLst>
            </a:pPr>
            <a:r>
              <a:rPr lang="de-DE"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Angermund</a:t>
            </a:r>
            <a:r>
              <a:rPr lang="de-DE"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Caf</a:t>
            </a:r>
            <a:r>
              <a:rPr lang="de-DE" sz="1400" i="0" dirty="0">
                <a:effectLst/>
                <a:latin typeface="Calibri" panose="020F0502020204030204" pitchFamily="34" charset="0"/>
                <a:cs typeface="Calibri" panose="020F0502020204030204" pitchFamily="34" charset="0"/>
              </a:rPr>
              <a:t>é</a:t>
            </a:r>
            <a:r>
              <a:rPr lang="de-DE"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.komm, An den Linden 6</a:t>
            </a:r>
          </a:p>
          <a:p>
            <a:pPr>
              <a:lnSpc>
                <a:spcPct val="107000"/>
              </a:lnSpc>
              <a:spcAft>
                <a:spcPts val="800"/>
              </a:spcAft>
              <a:buSzPts val="1000"/>
              <a:tabLst>
                <a:tab pos="342900" algn="l"/>
              </a:tabLst>
            </a:pPr>
            <a:r>
              <a:rPr lang="de-DE" sz="1400" b="1" dirty="0">
                <a:solidFill>
                  <a:srgbClr val="000000"/>
                </a:solidFill>
                <a:latin typeface="Calibri" panose="020F0502020204030204" pitchFamily="34" charset="0"/>
                <a:ea typeface="Calibri" panose="020F0502020204030204" pitchFamily="34" charset="0"/>
                <a:cs typeface="Calibri" panose="020F0502020204030204" pitchFamily="34" charset="0"/>
              </a:rPr>
              <a:t>          Eller</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TSV Eller 04, Vennhauser Allee 129</a:t>
            </a:r>
          </a:p>
          <a:p>
            <a:pPr lvl="0">
              <a:lnSpc>
                <a:spcPct val="107000"/>
              </a:lnSpc>
              <a:spcAft>
                <a:spcPts val="800"/>
              </a:spcAft>
              <a:buSzPts val="1000"/>
              <a:tabLst>
                <a:tab pos="342900" algn="l"/>
              </a:tabLst>
            </a:pPr>
            <a:r>
              <a:rPr lang="de-DE"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Eller</a:t>
            </a:r>
            <a:r>
              <a:rPr lang="de-DE"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Gumbertstr</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aße: </a:t>
            </a:r>
            <a:r>
              <a:rPr lang="de-DE"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Rewe,  Sehwelt, Kern-Apotheke, Pflegedienst Hansen</a:t>
            </a:r>
          </a:p>
          <a:p>
            <a:pPr>
              <a:lnSpc>
                <a:spcPct val="107000"/>
              </a:lnSpc>
              <a:spcAft>
                <a:spcPts val="800"/>
              </a:spcAft>
              <a:buSzPts val="1000"/>
              <a:tabLst>
                <a:tab pos="342900" algn="l"/>
              </a:tabLst>
            </a:pPr>
            <a:r>
              <a:rPr lang="de-DE"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Urdenbach</a:t>
            </a:r>
            <a:r>
              <a:rPr lang="de-DE"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Grützner Blumenkunst, Urdenbacher Allee 105</a:t>
            </a:r>
          </a:p>
          <a:p>
            <a:pPr>
              <a:lnSpc>
                <a:spcPct val="107000"/>
              </a:lnSpc>
              <a:spcAft>
                <a:spcPts val="800"/>
              </a:spcAft>
              <a:buSzPts val="1000"/>
              <a:tabLst>
                <a:tab pos="342900" algn="l"/>
              </a:tabLst>
            </a:pPr>
            <a:r>
              <a:rPr lang="de-DE" sz="1400" b="1" dirty="0">
                <a:solidFill>
                  <a:srgbClr val="000000"/>
                </a:solidFill>
                <a:latin typeface="Calibri" panose="020F0502020204030204" pitchFamily="34" charset="0"/>
                <a:ea typeface="Calibri" panose="020F0502020204030204" pitchFamily="34" charset="0"/>
                <a:cs typeface="Calibri" panose="020F0502020204030204" pitchFamily="34" charset="0"/>
              </a:rPr>
              <a:t>          Rath</a:t>
            </a:r>
            <a:r>
              <a:rPr lang="de-DE" sz="1400" dirty="0">
                <a:solidFill>
                  <a:srgbClr val="000000"/>
                </a:solidFill>
                <a:latin typeface="Calibri" panose="020F0502020204030204" pitchFamily="34" charset="0"/>
                <a:ea typeface="Calibri" panose="020F0502020204030204" pitchFamily="34" charset="0"/>
                <a:cs typeface="Calibri" panose="020F0502020204030204" pitchFamily="34" charset="0"/>
              </a:rPr>
              <a:t>, Kinder- und Jugend Club THEO, Theodorstraße 334</a:t>
            </a:r>
            <a:endParaRPr lang="de-DE"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buSzPts val="1000"/>
              <a:tabLst>
                <a:tab pos="342900" algn="l"/>
              </a:tabLst>
            </a:pPr>
            <a:r>
              <a:rPr lang="de-DE" sz="1400" dirty="0">
                <a:latin typeface="Calibri" panose="020F0502020204030204" pitchFamily="34" charset="0"/>
                <a:cs typeface="Calibri" panose="020F0502020204030204" pitchFamily="34" charset="0"/>
              </a:rPr>
              <a:t>          </a:t>
            </a:r>
            <a:r>
              <a:rPr lang="de-DE" sz="1400" b="0" i="0" dirty="0">
                <a:effectLst/>
                <a:latin typeface="Calibri" panose="020F0502020204030204" pitchFamily="34" charset="0"/>
                <a:cs typeface="Calibri" panose="020F0502020204030204" pitchFamily="34" charset="0"/>
              </a:rPr>
              <a:t>Aktuell vorhandene Alt-Handy-NABU-Sammelboxen:</a:t>
            </a:r>
          </a:p>
          <a:p>
            <a:pPr>
              <a:lnSpc>
                <a:spcPct val="107000"/>
              </a:lnSpc>
              <a:spcAft>
                <a:spcPts val="800"/>
              </a:spcAft>
              <a:buSzPts val="1000"/>
              <a:tabLst>
                <a:tab pos="342900" algn="l"/>
              </a:tabLst>
            </a:pPr>
            <a:endParaRPr lang="de-DE" sz="1400" b="0" i="0" dirty="0">
              <a:effectLst/>
              <a:latin typeface="Source Sans Pro" panose="020B0503030403020204" pitchFamily="34" charset="0"/>
            </a:endParaRPr>
          </a:p>
          <a:p>
            <a:pPr>
              <a:lnSpc>
                <a:spcPct val="107000"/>
              </a:lnSpc>
              <a:spcAft>
                <a:spcPts val="800"/>
              </a:spcAft>
              <a:buSzPts val="1000"/>
              <a:tabLst>
                <a:tab pos="342900" algn="l"/>
              </a:tabLst>
            </a:pPr>
            <a:endParaRPr lang="de-DE" sz="1400" dirty="0">
              <a:solidFill>
                <a:srgbClr val="0070C0"/>
              </a:solidFill>
              <a:latin typeface="Source Sans Pro" panose="020B0503030403020204" pitchFamily="34" charset="0"/>
              <a:ea typeface="Calibri" panose="020F0502020204030204" pitchFamily="34" charset="0"/>
              <a:cs typeface="Times New Roman" panose="02020603050405020304" pitchFamily="18" charset="0"/>
            </a:endParaRPr>
          </a:p>
          <a:p>
            <a:pPr>
              <a:lnSpc>
                <a:spcPct val="107000"/>
              </a:lnSpc>
              <a:spcAft>
                <a:spcPts val="800"/>
              </a:spcAft>
              <a:buSzPts val="1000"/>
              <a:tabLst>
                <a:tab pos="342900" algn="l"/>
              </a:tabLst>
            </a:pPr>
            <a:r>
              <a:rPr lang="de-DE" sz="1400" dirty="0">
                <a:solidFill>
                  <a:srgbClr val="0070C0"/>
                </a:solidFill>
                <a:effectLst/>
                <a:ea typeface="Calibri" panose="020F0502020204030204" pitchFamily="34" charset="0"/>
                <a:cs typeface="Times New Roman" panose="02020603050405020304" pitchFamily="18" charset="0"/>
              </a:rPr>
              <a:t>  </a:t>
            </a:r>
          </a:p>
        </p:txBody>
      </p:sp>
      <p:sp>
        <p:nvSpPr>
          <p:cNvPr id="14" name="Textfeld 13">
            <a:extLst>
              <a:ext uri="{FF2B5EF4-FFF2-40B4-BE49-F238E27FC236}">
                <a16:creationId xmlns:a16="http://schemas.microsoft.com/office/drawing/2014/main" id="{D1987C2E-A013-4282-B3FB-9F601CC4DD83}"/>
              </a:ext>
            </a:extLst>
          </p:cNvPr>
          <p:cNvSpPr txBox="1"/>
          <p:nvPr/>
        </p:nvSpPr>
        <p:spPr>
          <a:xfrm>
            <a:off x="119443" y="4089101"/>
            <a:ext cx="5832112" cy="2462213"/>
          </a:xfrm>
          <a:prstGeom prst="rect">
            <a:avLst/>
          </a:prstGeom>
          <a:noFill/>
        </p:spPr>
        <p:txBody>
          <a:bodyPr wrap="square" rtlCol="0">
            <a:spAutoFit/>
          </a:bodyPr>
          <a:lstStyle/>
          <a:p>
            <a:r>
              <a:rPr lang="de-DE" sz="1400" dirty="0"/>
              <a:t> </a:t>
            </a:r>
          </a:p>
          <a:p>
            <a:r>
              <a:rPr lang="de-DE" sz="1400" b="1" dirty="0">
                <a:latin typeface="Calibri" panose="020F0502020204030204" pitchFamily="34" charset="0"/>
                <a:cs typeface="Calibri" panose="020F0502020204030204" pitchFamily="34" charset="0"/>
              </a:rPr>
              <a:t>  Vom  26.04.2021 bis 10.04.2022 wurden von Düsseldorfern abgegeben:</a:t>
            </a:r>
          </a:p>
          <a:p>
            <a:r>
              <a:rPr lang="de-DE" sz="1400" b="1" dirty="0">
                <a:latin typeface="Calibri" panose="020F0502020204030204" pitchFamily="34" charset="0"/>
                <a:cs typeface="Calibri" panose="020F0502020204030204" pitchFamily="34" charset="0"/>
              </a:rPr>
              <a:t>  </a:t>
            </a:r>
          </a:p>
          <a:p>
            <a:pPr>
              <a:buClr>
                <a:srgbClr val="535BF3"/>
              </a:buClr>
            </a:pPr>
            <a:r>
              <a:rPr lang="de-DE" sz="1400" b="1" dirty="0">
                <a:latin typeface="Calibri" panose="020F0502020204030204" pitchFamily="34" charset="0"/>
                <a:cs typeface="Calibri" panose="020F0502020204030204" pitchFamily="34" charset="0"/>
              </a:rPr>
              <a:t>          1077</a:t>
            </a:r>
            <a:r>
              <a:rPr lang="de-DE" sz="1400" dirty="0">
                <a:latin typeface="Calibri" panose="020F0502020204030204" pitchFamily="34" charset="0"/>
                <a:cs typeface="Calibri" panose="020F0502020204030204" pitchFamily="34" charset="0"/>
              </a:rPr>
              <a:t> Handys, Smartphons</a:t>
            </a:r>
          </a:p>
          <a:p>
            <a:pPr>
              <a:buClr>
                <a:srgbClr val="535BF3"/>
              </a:buClr>
            </a:pPr>
            <a:r>
              <a:rPr lang="de-DE" sz="1400" b="1" dirty="0">
                <a:latin typeface="Calibri" panose="020F0502020204030204" pitchFamily="34" charset="0"/>
                <a:cs typeface="Calibri" panose="020F0502020204030204" pitchFamily="34" charset="0"/>
              </a:rPr>
              <a:t>           265</a:t>
            </a:r>
            <a:r>
              <a:rPr lang="de-DE" sz="1400" dirty="0">
                <a:latin typeface="Calibri" panose="020F0502020204030204" pitchFamily="34" charset="0"/>
                <a:cs typeface="Calibri" panose="020F0502020204030204" pitchFamily="34" charset="0"/>
              </a:rPr>
              <a:t> Ladekabel</a:t>
            </a:r>
          </a:p>
          <a:p>
            <a:pPr>
              <a:buClr>
                <a:srgbClr val="535BF3"/>
              </a:buClr>
            </a:pPr>
            <a:r>
              <a:rPr lang="de-DE" sz="1400" b="1" dirty="0">
                <a:latin typeface="Calibri" panose="020F0502020204030204" pitchFamily="34" charset="0"/>
                <a:cs typeface="Calibri" panose="020F0502020204030204" pitchFamily="34" charset="0"/>
              </a:rPr>
              <a:t>           103 </a:t>
            </a:r>
            <a:r>
              <a:rPr lang="de-DE" sz="1400" dirty="0">
                <a:latin typeface="Calibri" panose="020F0502020204030204" pitchFamily="34" charset="0"/>
                <a:cs typeface="Calibri" panose="020F0502020204030204" pitchFamily="34" charset="0"/>
              </a:rPr>
              <a:t>Netzteile</a:t>
            </a:r>
          </a:p>
          <a:p>
            <a:pPr>
              <a:buClr>
                <a:srgbClr val="535BF3"/>
              </a:buClr>
            </a:pPr>
            <a:r>
              <a:rPr lang="de-DE" sz="1400" dirty="0">
                <a:latin typeface="Calibri" panose="020F0502020204030204" pitchFamily="34" charset="0"/>
                <a:cs typeface="Calibri" panose="020F0502020204030204" pitchFamily="34" charset="0"/>
              </a:rPr>
              <a:t>           </a:t>
            </a:r>
            <a:r>
              <a:rPr lang="de-DE" sz="1400" b="1" dirty="0">
                <a:latin typeface="Calibri" panose="020F0502020204030204" pitchFamily="34" charset="0"/>
                <a:cs typeface="Calibri" panose="020F0502020204030204" pitchFamily="34" charset="0"/>
              </a:rPr>
              <a:t>106</a:t>
            </a:r>
            <a:r>
              <a:rPr lang="de-DE" sz="1400" dirty="0">
                <a:latin typeface="Calibri" panose="020F0502020204030204" pitchFamily="34" charset="0"/>
                <a:cs typeface="Calibri" panose="020F0502020204030204" pitchFamily="34" charset="0"/>
              </a:rPr>
              <a:t> Kopfhörer</a:t>
            </a:r>
          </a:p>
          <a:p>
            <a:pPr>
              <a:buClr>
                <a:srgbClr val="535BF3"/>
              </a:buClr>
            </a:pPr>
            <a:r>
              <a:rPr lang="de-DE" sz="1400" dirty="0">
                <a:latin typeface="Calibri" panose="020F0502020204030204" pitchFamily="34" charset="0"/>
                <a:cs typeface="Calibri" panose="020F0502020204030204" pitchFamily="34" charset="0"/>
              </a:rPr>
              <a:t>             </a:t>
            </a:r>
            <a:r>
              <a:rPr lang="de-DE" sz="1400" b="1" dirty="0">
                <a:latin typeface="Calibri" panose="020F0502020204030204" pitchFamily="34" charset="0"/>
                <a:cs typeface="Calibri" panose="020F0502020204030204" pitchFamily="34" charset="0"/>
              </a:rPr>
              <a:t>23</a:t>
            </a:r>
            <a:r>
              <a:rPr lang="de-DE" sz="1400" dirty="0">
                <a:latin typeface="Calibri" panose="020F0502020204030204" pitchFamily="34" charset="0"/>
                <a:cs typeface="Calibri" panose="020F0502020204030204" pitchFamily="34" charset="0"/>
              </a:rPr>
              <a:t> Tablets</a:t>
            </a:r>
          </a:p>
          <a:p>
            <a:pPr>
              <a:buClr>
                <a:srgbClr val="535BF3"/>
              </a:buClr>
            </a:pPr>
            <a:r>
              <a:rPr lang="de-DE" sz="1400" dirty="0">
                <a:latin typeface="Calibri" panose="020F0502020204030204" pitchFamily="34" charset="0"/>
                <a:cs typeface="Calibri" panose="020F0502020204030204" pitchFamily="34" charset="0"/>
              </a:rPr>
              <a:t>          2021 NABU bundesweit: über </a:t>
            </a:r>
            <a:r>
              <a:rPr lang="de-DE" sz="1400" b="1" dirty="0">
                <a:latin typeface="Calibri" panose="020F0502020204030204" pitchFamily="34" charset="0"/>
                <a:cs typeface="Calibri" panose="020F0502020204030204" pitchFamily="34" charset="0"/>
              </a:rPr>
              <a:t>163.000</a:t>
            </a:r>
            <a:r>
              <a:rPr lang="de-DE" sz="1400" dirty="0">
                <a:latin typeface="Calibri" panose="020F0502020204030204" pitchFamily="34" charset="0"/>
                <a:cs typeface="Calibri" panose="020F0502020204030204" pitchFamily="34" charset="0"/>
              </a:rPr>
              <a:t> Handys</a:t>
            </a:r>
          </a:p>
          <a:p>
            <a:pPr>
              <a:buClr>
                <a:srgbClr val="535BF3"/>
              </a:buClr>
            </a:pPr>
            <a:endParaRPr lang="de-DE" sz="1400" dirty="0">
              <a:latin typeface="Calibri" panose="020F0502020204030204" pitchFamily="34" charset="0"/>
              <a:cs typeface="Calibri" panose="020F0502020204030204" pitchFamily="34" charset="0"/>
            </a:endParaRPr>
          </a:p>
          <a:p>
            <a:pPr>
              <a:buClr>
                <a:srgbClr val="535BF3"/>
              </a:buClr>
            </a:pPr>
            <a:r>
              <a:rPr lang="de-DE" sz="1400" b="1" dirty="0">
                <a:solidFill>
                  <a:srgbClr val="0070C0"/>
                </a:solidFill>
                <a:latin typeface="Calibri" panose="020F0502020204030204" pitchFamily="34" charset="0"/>
                <a:cs typeface="Calibri" panose="020F0502020204030204" pitchFamily="34" charset="0"/>
                <a:hlinkClick r:id="rId9"/>
              </a:rPr>
              <a:t>  www.nabu-duesseldorf.de/unsere-projekte/nachhaltigkeit/</a:t>
            </a:r>
            <a:r>
              <a:rPr lang="de-DE" sz="1400" b="1" dirty="0">
                <a:solidFill>
                  <a:srgbClr val="0070C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143627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platzhalter 13">
            <a:extLst>
              <a:ext uri="{FF2B5EF4-FFF2-40B4-BE49-F238E27FC236}">
                <a16:creationId xmlns:a16="http://schemas.microsoft.com/office/drawing/2014/main" id="{0DED9245-5D0F-487D-B7E6-211310461953}"/>
              </a:ext>
            </a:extLst>
          </p:cNvPr>
          <p:cNvSpPr txBox="1">
            <a:spLocks/>
          </p:cNvSpPr>
          <p:nvPr/>
        </p:nvSpPr>
        <p:spPr>
          <a:xfrm>
            <a:off x="1518082" y="1630055"/>
            <a:ext cx="6402290" cy="289059"/>
          </a:xfrm>
          <a:prstGeom prst="rect">
            <a:avLst/>
          </a:prstGeom>
        </p:spPr>
        <p:txBody>
          <a:bodyPr vert="horz" lIns="0" tIns="0" rIns="0" bIns="0" rtlCol="0">
            <a:noAutofit/>
          </a:bodyPr>
          <a:lstStyle>
            <a:lvl1pPr marL="0" indent="0" algn="l" defTabSz="914400" rtl="0" eaLnBrk="1" latinLnBrk="0" hangingPunct="1">
              <a:spcBef>
                <a:spcPts val="1000"/>
              </a:spcBef>
              <a:spcAft>
                <a:spcPts val="0"/>
              </a:spcAft>
              <a:buClr>
                <a:schemeClr val="tx2"/>
              </a:buClr>
              <a:buSzPct val="85000"/>
              <a:buFont typeface="Arial" pitchFamily="34" charset="0"/>
              <a:buNone/>
              <a:defRPr sz="1400" kern="1200" baseline="0">
                <a:solidFill>
                  <a:schemeClr val="tx1"/>
                </a:solidFill>
                <a:latin typeface="Source Sans Pro"/>
                <a:ea typeface="+mn-ea"/>
                <a:cs typeface="Source Sans Pro"/>
              </a:defRPr>
            </a:lvl1pPr>
            <a:lvl2pPr marL="176400" indent="-176400" algn="l" defTabSz="914400" rtl="0" eaLnBrk="1" latinLnBrk="0" hangingPunct="1">
              <a:spcBef>
                <a:spcPts val="10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2pPr>
            <a:lvl3pPr marL="363600" indent="-176400" algn="l" defTabSz="914400" rtl="0" eaLnBrk="1" latinLnBrk="0" hangingPunct="1">
              <a:spcBef>
                <a:spcPts val="10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3pPr>
            <a:lvl4pPr marL="543600" indent="-183600" algn="l" defTabSz="914400" rtl="0" eaLnBrk="1" latinLnBrk="0" hangingPunct="1">
              <a:spcBef>
                <a:spcPts val="1000"/>
              </a:spcBef>
              <a:spcAft>
                <a:spcPts val="0"/>
              </a:spcAft>
              <a:buClr>
                <a:schemeClr val="tx2"/>
              </a:buClr>
              <a:buFont typeface="Arial"/>
              <a:buChar char="•"/>
              <a:defRPr sz="1400" kern="1200" baseline="0">
                <a:solidFill>
                  <a:schemeClr val="tx1"/>
                </a:solidFill>
                <a:latin typeface="Source Sans Pro"/>
                <a:ea typeface="+mn-ea"/>
                <a:cs typeface="Source Sans Pro"/>
              </a:defRPr>
            </a:lvl4pPr>
            <a:lvl5pPr marL="716400" indent="-176400" algn="l" defTabSz="914400" rtl="0" eaLnBrk="1" latinLnBrk="0" hangingPunct="1">
              <a:spcBef>
                <a:spcPts val="1000"/>
              </a:spcBef>
              <a:spcAft>
                <a:spcPts val="0"/>
              </a:spcAft>
              <a:buClr>
                <a:schemeClr val="tx2"/>
              </a:buClr>
              <a:buSzPct val="100000"/>
              <a:buFont typeface="Arial"/>
              <a:buChar char="•"/>
              <a:defRPr sz="1400" kern="1200" baseline="0">
                <a:solidFill>
                  <a:schemeClr val="tx1"/>
                </a:solidFill>
                <a:latin typeface="Source Sans Pro"/>
                <a:ea typeface="+mn-ea"/>
                <a:cs typeface="Source Sans Pro"/>
              </a:defRPr>
            </a:lvl5pPr>
            <a:lvl6pPr marL="360000" indent="-360000" algn="l" defTabSz="914400" rtl="0" eaLnBrk="1" latinLnBrk="0" hangingPunct="1">
              <a:spcBef>
                <a:spcPts val="1000"/>
              </a:spcBef>
              <a:buClr>
                <a:schemeClr val="tx2"/>
              </a:buClr>
              <a:buFont typeface="+mj-lt"/>
              <a:buAutoNum type="arabicPeriod"/>
              <a:defRPr sz="2000" kern="1200">
                <a:solidFill>
                  <a:schemeClr val="tx1"/>
                </a:solidFill>
                <a:latin typeface="+mn-lt"/>
                <a:ea typeface="+mn-ea"/>
                <a:cs typeface="+mn-cs"/>
              </a:defRPr>
            </a:lvl6pPr>
            <a:lvl7pPr marL="720000" indent="-360000" algn="l" defTabSz="914400" rtl="0" eaLnBrk="1" latinLnBrk="0" hangingPunct="1">
              <a:spcBef>
                <a:spcPts val="1000"/>
              </a:spcBef>
              <a:buClr>
                <a:schemeClr val="tx2"/>
              </a:buClr>
              <a:buFont typeface="+mj-lt"/>
              <a:buAutoNum type="arabicPeriod"/>
              <a:defRPr sz="2000" kern="1200">
                <a:solidFill>
                  <a:schemeClr val="tx1"/>
                </a:solidFill>
                <a:latin typeface="+mn-lt"/>
                <a:ea typeface="+mn-ea"/>
                <a:cs typeface="+mn-cs"/>
              </a:defRPr>
            </a:lvl7pPr>
            <a:lvl8pPr marL="1080000" indent="-360000" algn="l" defTabSz="914400" rtl="0" eaLnBrk="1" latinLnBrk="0" hangingPunct="1">
              <a:spcBef>
                <a:spcPts val="1000"/>
              </a:spcBef>
              <a:buClr>
                <a:schemeClr val="tx2"/>
              </a:buClr>
              <a:buFont typeface="+mj-lt"/>
              <a:buAutoNum type="arabicPeriod"/>
              <a:defRPr sz="2000" kern="1200">
                <a:solidFill>
                  <a:schemeClr val="tx1"/>
                </a:solidFill>
                <a:latin typeface="+mn-lt"/>
                <a:ea typeface="+mn-ea"/>
                <a:cs typeface="+mn-cs"/>
              </a:defRPr>
            </a:lvl8pPr>
            <a:lvl9pPr marL="1440000" indent="-360000" algn="l" defTabSz="914400" rtl="0" eaLnBrk="1" latinLnBrk="0" hangingPunct="1">
              <a:spcBef>
                <a:spcPts val="1000"/>
              </a:spcBef>
              <a:buClr>
                <a:schemeClr val="tx2"/>
              </a:buClr>
              <a:buFont typeface="+mj-lt"/>
              <a:buAutoNum type="arabicPeriod"/>
              <a:defRPr sz="2000" kern="1200">
                <a:solidFill>
                  <a:schemeClr val="tx1"/>
                </a:solidFill>
                <a:latin typeface="+mn-lt"/>
                <a:ea typeface="+mn-ea"/>
                <a:cs typeface="+mn-cs"/>
              </a:defRPr>
            </a:lvl9pPr>
          </a:lstStyle>
          <a:p>
            <a:endParaRPr lang="de-DE" sz="1350" b="1" dirty="0">
              <a:solidFill>
                <a:schemeClr val="accent1">
                  <a:lumMod val="75000"/>
                </a:schemeClr>
              </a:solidFill>
            </a:endParaRPr>
          </a:p>
        </p:txBody>
      </p:sp>
      <p:pic>
        <p:nvPicPr>
          <p:cNvPr id="10" name="Grafik 9">
            <a:extLst>
              <a:ext uri="{FF2B5EF4-FFF2-40B4-BE49-F238E27FC236}">
                <a16:creationId xmlns:a16="http://schemas.microsoft.com/office/drawing/2014/main" id="{712A7465-B8A6-496C-908A-9F324B9270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0478" y="-99392"/>
            <a:ext cx="846273" cy="797314"/>
          </a:xfrm>
          <a:prstGeom prst="rect">
            <a:avLst/>
          </a:prstGeom>
        </p:spPr>
      </p:pic>
      <p:sp>
        <p:nvSpPr>
          <p:cNvPr id="12" name="Textfeld 11">
            <a:extLst>
              <a:ext uri="{FF2B5EF4-FFF2-40B4-BE49-F238E27FC236}">
                <a16:creationId xmlns:a16="http://schemas.microsoft.com/office/drawing/2014/main" id="{ECAF8577-22B4-4A3E-84FF-A05D2179AF28}"/>
              </a:ext>
            </a:extLst>
          </p:cNvPr>
          <p:cNvSpPr txBox="1"/>
          <p:nvPr/>
        </p:nvSpPr>
        <p:spPr>
          <a:xfrm>
            <a:off x="179512" y="95917"/>
            <a:ext cx="7740860" cy="523220"/>
          </a:xfrm>
          <a:prstGeom prst="rect">
            <a:avLst/>
          </a:prstGeom>
          <a:noFill/>
        </p:spPr>
        <p:txBody>
          <a:bodyPr wrap="square" rtlCol="0">
            <a:spAutoFit/>
          </a:bodyPr>
          <a:lstStyle/>
          <a:p>
            <a:r>
              <a:rPr lang="de-DE" sz="2800" b="1" dirty="0">
                <a:solidFill>
                  <a:schemeClr val="tx2"/>
                </a:solidFill>
                <a:latin typeface="Calibri" panose="020F0502020204030204" pitchFamily="34" charset="0"/>
                <a:cs typeface="Calibri" panose="020F0502020204030204" pitchFamily="34" charset="0"/>
              </a:rPr>
              <a:t>Projekt Fleher Feld seit 2021</a:t>
            </a:r>
          </a:p>
        </p:txBody>
      </p:sp>
      <p:sp>
        <p:nvSpPr>
          <p:cNvPr id="26" name="Textfeld 25">
            <a:extLst>
              <a:ext uri="{FF2B5EF4-FFF2-40B4-BE49-F238E27FC236}">
                <a16:creationId xmlns:a16="http://schemas.microsoft.com/office/drawing/2014/main" id="{A09ABE6C-A71C-4FC4-8E38-F5620A654175}"/>
              </a:ext>
            </a:extLst>
          </p:cNvPr>
          <p:cNvSpPr txBox="1"/>
          <p:nvPr/>
        </p:nvSpPr>
        <p:spPr>
          <a:xfrm>
            <a:off x="179512" y="404664"/>
            <a:ext cx="7446406" cy="6367481"/>
          </a:xfrm>
          <a:prstGeom prst="rect">
            <a:avLst/>
          </a:prstGeom>
          <a:noFill/>
        </p:spPr>
        <p:txBody>
          <a:bodyPr wrap="square" rtlCol="0">
            <a:spAutoFit/>
          </a:bodyPr>
          <a:lstStyle/>
          <a:p>
            <a:pPr algn="just"/>
            <a:r>
              <a:rPr lang="de-DE" sz="1400" b="1" dirty="0">
                <a:latin typeface="Calibri" panose="020F0502020204030204" pitchFamily="34" charset="0"/>
                <a:cs typeface="Calibri" panose="020F0502020204030204" pitchFamily="34" charset="0"/>
              </a:rPr>
              <a:t>Lage:</a:t>
            </a:r>
            <a:endParaRPr lang="de-DE" sz="1400" dirty="0">
              <a:latin typeface="Calibri" panose="020F0502020204030204" pitchFamily="34" charset="0"/>
              <a:cs typeface="Calibri" panose="020F0502020204030204" pitchFamily="34" charset="0"/>
            </a:endParaRPr>
          </a:p>
          <a:p>
            <a:r>
              <a:rPr lang="de-DE" sz="1400" dirty="0">
                <a:latin typeface="Calibri" panose="020F0502020204030204" pitchFamily="34" charset="0"/>
                <a:cs typeface="Calibri" panose="020F0502020204030204" pitchFamily="34" charset="0"/>
              </a:rPr>
              <a:t>In der </a:t>
            </a:r>
            <a:r>
              <a:rPr lang="de-DE" sz="1400" dirty="0" err="1">
                <a:latin typeface="Calibri" panose="020F0502020204030204" pitchFamily="34" charset="0"/>
                <a:cs typeface="Calibri" panose="020F0502020204030204" pitchFamily="34" charset="0"/>
              </a:rPr>
              <a:t>Hött</a:t>
            </a:r>
            <a:r>
              <a:rPr lang="de-DE" sz="1400" dirty="0">
                <a:latin typeface="Calibri" panose="020F0502020204030204" pitchFamily="34" charset="0"/>
                <a:cs typeface="Calibri" panose="020F0502020204030204" pitchFamily="34" charset="0"/>
              </a:rPr>
              <a:t>, Düsseldorf-Flehe, zwischen bewirtschafteten Gartenbaubetrieben</a:t>
            </a:r>
            <a:br>
              <a:rPr lang="de-DE" sz="1400" dirty="0">
                <a:latin typeface="Calibri" panose="020F0502020204030204" pitchFamily="34" charset="0"/>
                <a:cs typeface="Calibri" panose="020F0502020204030204" pitchFamily="34" charset="0"/>
              </a:rPr>
            </a:br>
            <a:r>
              <a:rPr lang="de-DE" sz="1400" dirty="0">
                <a:latin typeface="Calibri" panose="020F0502020204030204" pitchFamily="34" charset="0"/>
                <a:cs typeface="Calibri" panose="020F0502020204030204" pitchFamily="34" charset="0"/>
              </a:rPr>
              <a:t>Größe des Feldes: 4000 m², ca. 35 x 120 m</a:t>
            </a:r>
          </a:p>
          <a:p>
            <a:r>
              <a:rPr lang="de-DE" sz="1400" dirty="0">
                <a:latin typeface="Calibri" panose="020F0502020204030204" pitchFamily="34" charset="0"/>
                <a:cs typeface="Calibri" panose="020F0502020204030204" pitchFamily="34" charset="0"/>
              </a:rPr>
              <a:t>Boden: ½  sandig und lehmig-sandig, ½ torf- und sehr nährstoffreiche Blumenerde</a:t>
            </a:r>
          </a:p>
          <a:p>
            <a:endParaRPr lang="de-DE" sz="800" dirty="0">
              <a:latin typeface="Calibri" panose="020F0502020204030204" pitchFamily="34" charset="0"/>
              <a:cs typeface="Calibri" panose="020F0502020204030204" pitchFamily="34" charset="0"/>
            </a:endParaRPr>
          </a:p>
          <a:p>
            <a:r>
              <a:rPr lang="de-DE" sz="1400" b="1" dirty="0">
                <a:latin typeface="Calibri" panose="020F0502020204030204" pitchFamily="34" charset="0"/>
                <a:cs typeface="Calibri" panose="020F0502020204030204" pitchFamily="34" charset="0"/>
              </a:rPr>
              <a:t>Aktionen ab September 2021: </a:t>
            </a:r>
          </a:p>
          <a:p>
            <a:pPr marL="128588" indent="-128588">
              <a:buFont typeface="Symbol" panose="05050102010706020507" pitchFamily="18" charset="2"/>
              <a:buChar char="-"/>
            </a:pPr>
            <a:r>
              <a:rPr lang="de-DE" sz="1400" dirty="0">
                <a:latin typeface="Calibri" panose="020F0502020204030204" pitchFamily="34" charset="0"/>
                <a:cs typeface="Calibri" panose="020F0502020204030204" pitchFamily="34" charset="0"/>
              </a:rPr>
              <a:t>Artbestimmung der vorhandenen Kräuter </a:t>
            </a:r>
          </a:p>
          <a:p>
            <a:pPr marL="128588" indent="-128588">
              <a:buFont typeface="Symbol" panose="05050102010706020507" pitchFamily="18" charset="2"/>
              <a:buChar char="-"/>
            </a:pPr>
            <a:r>
              <a:rPr lang="de-DE" sz="1400" dirty="0">
                <a:latin typeface="Calibri" panose="020F0502020204030204" pitchFamily="34" charset="0"/>
                <a:cs typeface="Calibri" panose="020F0502020204030204" pitchFamily="34" charset="0"/>
              </a:rPr>
              <a:t>Ausgraben von tiefwurzelnden Ackerkräutern, Brombeeren und Efeu bzw. Schneiden der Ranken	</a:t>
            </a:r>
          </a:p>
          <a:p>
            <a:pPr marL="128588" indent="-128588">
              <a:buFont typeface="Symbol" panose="05050102010706020507" pitchFamily="18" charset="2"/>
              <a:buChar char="-"/>
            </a:pPr>
            <a:r>
              <a:rPr lang="de-DE" sz="1400" dirty="0">
                <a:latin typeface="Calibri" panose="020F0502020204030204" pitchFamily="34" charset="0"/>
                <a:cs typeface="Calibri" panose="020F0502020204030204" pitchFamily="34" charset="0"/>
              </a:rPr>
              <a:t>Verladen des Pflanzenmaterials in zwei von der AWISTA gespendeten Containern (ca. 10 Kubikmeter). Entsorgung durch die AWISTA.</a:t>
            </a:r>
          </a:p>
          <a:p>
            <a:pPr marL="128588" indent="-128588">
              <a:buFont typeface="Symbol" panose="05050102010706020507" pitchFamily="18" charset="2"/>
              <a:buChar char="-"/>
            </a:pPr>
            <a:r>
              <a:rPr lang="de-DE" sz="1400" dirty="0">
                <a:latin typeface="Calibri" panose="020F0502020204030204" pitchFamily="34" charset="0"/>
                <a:cs typeface="Calibri" panose="020F0502020204030204" pitchFamily="34" charset="0"/>
              </a:rPr>
              <a:t>Einpflanzen einheimischer Sträucher an zwei Randseiten </a:t>
            </a:r>
          </a:p>
          <a:p>
            <a:pPr marL="128588" indent="-128588">
              <a:buFont typeface="Symbol" panose="05050102010706020507" pitchFamily="18" charset="2"/>
              <a:buChar char="-"/>
            </a:pPr>
            <a:r>
              <a:rPr lang="de-DE" sz="1400" dirty="0">
                <a:latin typeface="Calibri" panose="020F0502020204030204" pitchFamily="34" charset="0"/>
                <a:cs typeface="Calibri" panose="020F0502020204030204" pitchFamily="34" charset="0"/>
              </a:rPr>
              <a:t>Mehrfaches Sammeln von Unrat wie Resten von Plastiktöpfen, Etiketten, Folien, Schnüren und anderem Material aus dem Gartenbau </a:t>
            </a:r>
          </a:p>
          <a:p>
            <a:pPr marL="128588" indent="-128588">
              <a:buFont typeface="Symbol" panose="05050102010706020507" pitchFamily="18" charset="2"/>
              <a:buChar char="-"/>
            </a:pPr>
            <a:r>
              <a:rPr lang="de-DE" sz="1400" dirty="0">
                <a:latin typeface="Calibri" panose="020F0502020204030204" pitchFamily="34" charset="0"/>
                <a:cs typeface="Calibri" panose="020F0502020204030204" pitchFamily="34" charset="0"/>
              </a:rPr>
              <a:t>Mehrfaches Grubbern zur Beseitigung  von Ackerkräutern und Vorbereitung der Einsaat.</a:t>
            </a:r>
          </a:p>
          <a:p>
            <a:pPr lvl="1"/>
            <a:r>
              <a:rPr lang="de-DE" sz="800" dirty="0">
                <a:latin typeface="Calibri" panose="020F0502020204030204" pitchFamily="34" charset="0"/>
                <a:cs typeface="Calibri" panose="020F0502020204030204" pitchFamily="34" charset="0"/>
              </a:rPr>
              <a:t>							</a:t>
            </a:r>
          </a:p>
          <a:p>
            <a:r>
              <a:rPr lang="de-DE" sz="1400" b="1" dirty="0">
                <a:latin typeface="Calibri" panose="020F0502020204030204" pitchFamily="34" charset="0"/>
                <a:cs typeface="Calibri" panose="020F0502020204030204" pitchFamily="34" charset="0"/>
              </a:rPr>
              <a:t>Zielsetzung: Anlegen einer Wildblumenwiese </a:t>
            </a:r>
          </a:p>
          <a:p>
            <a:r>
              <a:rPr lang="de-DE" sz="1400" dirty="0">
                <a:latin typeface="Calibri" panose="020F0502020204030204" pitchFamily="34" charset="0"/>
                <a:cs typeface="Calibri" panose="020F0502020204030204" pitchFamily="34" charset="0"/>
              </a:rPr>
              <a:t>Schritte:</a:t>
            </a:r>
          </a:p>
          <a:p>
            <a:pPr marL="342900" indent="-342900">
              <a:buFont typeface="+mj-lt"/>
              <a:buAutoNum type="arabicPeriod"/>
            </a:pPr>
            <a:r>
              <a:rPr lang="de-DE" sz="1400" dirty="0">
                <a:latin typeface="Calibri" panose="020F0502020204030204" pitchFamily="34" charset="0"/>
                <a:cs typeface="Calibri" panose="020F0502020204030204" pitchFamily="34" charset="0"/>
              </a:rPr>
              <a:t>Einsaat von Rauhafer zur Auflockerung tiefer Bodenschichten, Minderung der Nährstoffe, Verhinderung des Keimens vorhandener Samen</a:t>
            </a:r>
          </a:p>
          <a:p>
            <a:pPr marL="342900" indent="-342900">
              <a:buFont typeface="+mj-lt"/>
              <a:buAutoNum type="arabicPeriod"/>
            </a:pPr>
            <a:r>
              <a:rPr lang="de-DE" sz="1400" dirty="0">
                <a:latin typeface="Calibri" panose="020F0502020204030204" pitchFamily="34" charset="0"/>
                <a:cs typeface="Calibri" panose="020F0502020204030204" pitchFamily="34" charset="0"/>
              </a:rPr>
              <a:t>Hafermahd, wenn die Samen noch grün sind</a:t>
            </a:r>
          </a:p>
          <a:p>
            <a:pPr marL="342900" indent="-342900">
              <a:buFont typeface="+mj-lt"/>
              <a:buAutoNum type="arabicPeriod"/>
            </a:pPr>
            <a:r>
              <a:rPr lang="de-DE" sz="1400" dirty="0">
                <a:latin typeface="Calibri" panose="020F0502020204030204" pitchFamily="34" charset="0"/>
                <a:cs typeface="Calibri" panose="020F0502020204030204" pitchFamily="34" charset="0"/>
              </a:rPr>
              <a:t>Einsaat von BG70, einer Mischung einheimischer, insektenfreundlicher Blühpflanzen auf der nährstoffreicheren Seite</a:t>
            </a:r>
          </a:p>
          <a:p>
            <a:pPr marL="342900" indent="-342900">
              <a:buFont typeface="+mj-lt"/>
              <a:buAutoNum type="arabicPeriod"/>
            </a:pPr>
            <a:r>
              <a:rPr lang="de-DE" sz="1400" dirty="0">
                <a:latin typeface="Calibri" panose="020F0502020204030204" pitchFamily="34" charset="0"/>
                <a:cs typeface="Calibri" panose="020F0502020204030204" pitchFamily="34" charset="0"/>
              </a:rPr>
              <a:t>Einsaat von Regionalsaatgut aus Wiesenblumensamen (Frisch-/Fett-Wiese, 70% Blühpflanzen, 30% Gräser aus UG2) auf der lehmigen Seite</a:t>
            </a:r>
          </a:p>
          <a:p>
            <a:pPr marL="342900" indent="-342900">
              <a:buFont typeface="+mj-lt"/>
              <a:buAutoNum type="arabicPeriod"/>
            </a:pPr>
            <a:r>
              <a:rPr lang="de-DE" sz="1400" dirty="0">
                <a:latin typeface="Calibri" panose="020F0502020204030204" pitchFamily="34" charset="0"/>
                <a:cs typeface="Calibri" panose="020F0502020204030204" pitchFamily="34" charset="0"/>
              </a:rPr>
              <a:t>Wenn die Torfseite ausreichend abgemagert ist (in ein paar Jahren), Aussäen des gleichen Saatguts wie auf der Seite mit der Lehmerde</a:t>
            </a:r>
          </a:p>
          <a:p>
            <a:pPr marL="342900" indent="-342900">
              <a:buFont typeface="+mj-lt"/>
              <a:buAutoNum type="arabicPeriod"/>
            </a:pPr>
            <a:r>
              <a:rPr lang="de-DE" sz="1400" dirty="0">
                <a:latin typeface="Calibri" panose="020F0502020204030204" pitchFamily="34" charset="0"/>
                <a:cs typeface="Calibri" panose="020F0502020204030204" pitchFamily="34" charset="0"/>
              </a:rPr>
              <a:t>Strukturierung des Feldes (z.B. Erdwall, Holzhaufen, Nisthilfen für Insekten, Rundweg, Informationstafeln etc.)</a:t>
            </a:r>
          </a:p>
        </p:txBody>
      </p:sp>
      <p:sp>
        <p:nvSpPr>
          <p:cNvPr id="9" name="Textfeld 8">
            <a:extLst>
              <a:ext uri="{FF2B5EF4-FFF2-40B4-BE49-F238E27FC236}">
                <a16:creationId xmlns:a16="http://schemas.microsoft.com/office/drawing/2014/main" id="{921CA0FA-E4A0-48D2-AC6E-15454122BA2D}"/>
              </a:ext>
            </a:extLst>
          </p:cNvPr>
          <p:cNvSpPr txBox="1"/>
          <p:nvPr/>
        </p:nvSpPr>
        <p:spPr>
          <a:xfrm>
            <a:off x="7920372" y="1950605"/>
            <a:ext cx="678391" cy="307777"/>
          </a:xfrm>
          <a:prstGeom prst="rect">
            <a:avLst/>
          </a:prstGeom>
          <a:noFill/>
        </p:spPr>
        <p:txBody>
          <a:bodyPr wrap="none" rtlCol="0">
            <a:spAutoFit/>
          </a:bodyPr>
          <a:lstStyle/>
          <a:p>
            <a:r>
              <a:rPr lang="de-DE" sz="1400" dirty="0"/>
              <a:t>vorher</a:t>
            </a:r>
          </a:p>
        </p:txBody>
      </p:sp>
      <p:sp>
        <p:nvSpPr>
          <p:cNvPr id="17" name="Textfeld 16">
            <a:extLst>
              <a:ext uri="{FF2B5EF4-FFF2-40B4-BE49-F238E27FC236}">
                <a16:creationId xmlns:a16="http://schemas.microsoft.com/office/drawing/2014/main" id="{D13A5B2B-24BD-41F4-A290-4DD090BF2193}"/>
              </a:ext>
            </a:extLst>
          </p:cNvPr>
          <p:cNvSpPr txBox="1"/>
          <p:nvPr/>
        </p:nvSpPr>
        <p:spPr>
          <a:xfrm>
            <a:off x="8028384" y="4129335"/>
            <a:ext cx="801823" cy="307777"/>
          </a:xfrm>
          <a:prstGeom prst="rect">
            <a:avLst/>
          </a:prstGeom>
          <a:noFill/>
        </p:spPr>
        <p:txBody>
          <a:bodyPr wrap="none" rtlCol="0">
            <a:spAutoFit/>
          </a:bodyPr>
          <a:lstStyle/>
          <a:p>
            <a:r>
              <a:rPr lang="de-DE" sz="1400" dirty="0"/>
              <a:t>nachher</a:t>
            </a:r>
          </a:p>
        </p:txBody>
      </p:sp>
      <p:pic>
        <p:nvPicPr>
          <p:cNvPr id="3" name="Grafik 2">
            <a:extLst>
              <a:ext uri="{FF2B5EF4-FFF2-40B4-BE49-F238E27FC236}">
                <a16:creationId xmlns:a16="http://schemas.microsoft.com/office/drawing/2014/main" id="{B9DE8EA0-6395-45EC-BBB0-3BE192F9AD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7508318" y="2528152"/>
            <a:ext cx="1829924" cy="1372442"/>
          </a:xfrm>
          <a:prstGeom prst="rect">
            <a:avLst/>
          </a:prstGeom>
        </p:spPr>
      </p:pic>
      <p:pic>
        <p:nvPicPr>
          <p:cNvPr id="6" name="Grafik 5">
            <a:extLst>
              <a:ext uri="{FF2B5EF4-FFF2-40B4-BE49-F238E27FC236}">
                <a16:creationId xmlns:a16="http://schemas.microsoft.com/office/drawing/2014/main" id="{38B6C554-5939-4C16-985D-6F39BF7020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3533" y="753922"/>
            <a:ext cx="1655686" cy="1241765"/>
          </a:xfrm>
          <a:prstGeom prst="rect">
            <a:avLst/>
          </a:prstGeom>
        </p:spPr>
      </p:pic>
      <p:sp>
        <p:nvSpPr>
          <p:cNvPr id="13" name="Fußzeilenplatzhalter 6">
            <a:extLst>
              <a:ext uri="{FF2B5EF4-FFF2-40B4-BE49-F238E27FC236}">
                <a16:creationId xmlns:a16="http://schemas.microsoft.com/office/drawing/2014/main" id="{10DB1ABE-794A-E348-9D59-8D7695A0E097}"/>
              </a:ext>
            </a:extLst>
          </p:cNvPr>
          <p:cNvSpPr txBox="1">
            <a:spLocks/>
          </p:cNvSpPr>
          <p:nvPr/>
        </p:nvSpPr>
        <p:spPr>
          <a:xfrm>
            <a:off x="1407009" y="6620400"/>
            <a:ext cx="4399200" cy="180000"/>
          </a:xfrm>
          <a:prstGeom prst="rect">
            <a:avLst/>
          </a:prstGeom>
        </p:spPr>
        <p:txBody>
          <a:bodyPr vert="horz" lIns="0" tIns="0" rIns="0" bIns="0" rtlCol="0" anchor="b" anchorCtr="0"/>
          <a:lstStyle>
            <a:defPPr>
              <a:defRPr lang="de-DE"/>
            </a:defPPr>
            <a:lvl1pPr marL="0" algn="l" defTabSz="914400" rtl="0" eaLnBrk="1" latinLnBrk="0" hangingPunct="1">
              <a:defRPr sz="1200" kern="1200">
                <a:solidFill>
                  <a:schemeClr val="accent6"/>
                </a:solidFill>
                <a:latin typeface="Source Sans Pro"/>
                <a:ea typeface="+mn-ea"/>
                <a:cs typeface="Source Sans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b="1" dirty="0"/>
              <a:t>NABU Düsseldorf JHV 2022</a:t>
            </a:r>
          </a:p>
        </p:txBody>
      </p:sp>
      <p:sp>
        <p:nvSpPr>
          <p:cNvPr id="15" name="Foliennummernplatzhalter 5">
            <a:extLst>
              <a:ext uri="{FF2B5EF4-FFF2-40B4-BE49-F238E27FC236}">
                <a16:creationId xmlns:a16="http://schemas.microsoft.com/office/drawing/2014/main" id="{8378FA3B-1F79-3C41-9672-B3BD2FDF510B}"/>
              </a:ext>
            </a:extLst>
          </p:cNvPr>
          <p:cNvSpPr>
            <a:spLocks noGrp="1"/>
          </p:cNvSpPr>
          <p:nvPr>
            <p:ph type="sldNum" sz="quarter" idx="12"/>
          </p:nvPr>
        </p:nvSpPr>
        <p:spPr>
          <a:xfrm>
            <a:off x="8172000" y="6620400"/>
            <a:ext cx="514800" cy="180000"/>
          </a:xfrm>
        </p:spPr>
        <p:txBody>
          <a:bodyPr/>
          <a:lstStyle/>
          <a:p>
            <a:fld id="{16EFD5B1-68CB-4A29-8F6C-4D18DB05CB6D}" type="slidenum">
              <a:rPr lang="de-DE" smtClean="0"/>
              <a:pPr/>
              <a:t>8</a:t>
            </a:fld>
            <a:endParaRPr lang="de-DE" dirty="0"/>
          </a:p>
        </p:txBody>
      </p:sp>
    </p:spTree>
    <p:extLst>
      <p:ext uri="{BB962C8B-B14F-4D97-AF65-F5344CB8AC3E}">
        <p14:creationId xmlns:p14="http://schemas.microsoft.com/office/powerpoint/2010/main" val="1359392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8">
            <a:extLst>
              <a:ext uri="{FF2B5EF4-FFF2-40B4-BE49-F238E27FC236}">
                <a16:creationId xmlns:a16="http://schemas.microsoft.com/office/drawing/2014/main" id="{9EEBDEC8-71C6-DD49-8E62-1CDB168426D9}"/>
              </a:ext>
            </a:extLst>
          </p:cNvPr>
          <p:cNvSpPr txBox="1">
            <a:spLocks/>
          </p:cNvSpPr>
          <p:nvPr/>
        </p:nvSpPr>
        <p:spPr>
          <a:xfrm>
            <a:off x="739892" y="260648"/>
            <a:ext cx="5251449" cy="1317752"/>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200" b="1" i="0" kern="1200" spc="-100" baseline="0">
                <a:solidFill>
                  <a:schemeClr val="tx2"/>
                </a:solidFill>
                <a:latin typeface="Source Sans Pro"/>
                <a:ea typeface="+mj-ea"/>
                <a:cs typeface="Source Sans Pro"/>
              </a:defRPr>
            </a:lvl1pPr>
          </a:lstStyle>
          <a:p>
            <a:br>
              <a:rPr lang="de-DE" dirty="0">
                <a:solidFill>
                  <a:srgbClr val="0068B4"/>
                </a:solidFill>
              </a:rPr>
            </a:br>
            <a:br>
              <a:rPr lang="de-DE" dirty="0">
                <a:solidFill>
                  <a:srgbClr val="0068B4"/>
                </a:solidFill>
              </a:rPr>
            </a:br>
            <a:r>
              <a:rPr lang="de-DE" dirty="0">
                <a:solidFill>
                  <a:srgbClr val="0068B4"/>
                </a:solidFill>
              </a:rPr>
              <a:t>                                                   </a:t>
            </a:r>
            <a:br>
              <a:rPr lang="de-DE" dirty="0">
                <a:solidFill>
                  <a:srgbClr val="292934"/>
                </a:solidFill>
              </a:rPr>
            </a:br>
            <a:endParaRPr lang="de-DE" dirty="0">
              <a:solidFill>
                <a:srgbClr val="0068B4"/>
              </a:solidFill>
            </a:endParaRPr>
          </a:p>
        </p:txBody>
      </p:sp>
      <p:pic>
        <p:nvPicPr>
          <p:cNvPr id="16" name="Grafik 15">
            <a:extLst>
              <a:ext uri="{FF2B5EF4-FFF2-40B4-BE49-F238E27FC236}">
                <a16:creationId xmlns:a16="http://schemas.microsoft.com/office/drawing/2014/main" id="{D1EEE928-E06C-E44E-8CDA-606D37293C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2360" y="57599"/>
            <a:ext cx="1287261" cy="1067145"/>
          </a:xfrm>
          <a:prstGeom prst="rect">
            <a:avLst/>
          </a:prstGeom>
        </p:spPr>
      </p:pic>
      <p:sp>
        <p:nvSpPr>
          <p:cNvPr id="17" name="Textfeld 16">
            <a:extLst>
              <a:ext uri="{FF2B5EF4-FFF2-40B4-BE49-F238E27FC236}">
                <a16:creationId xmlns:a16="http://schemas.microsoft.com/office/drawing/2014/main" id="{3A2B1BF0-4F1A-8D4A-A7EA-02B7E0B34374}"/>
              </a:ext>
            </a:extLst>
          </p:cNvPr>
          <p:cNvSpPr txBox="1"/>
          <p:nvPr/>
        </p:nvSpPr>
        <p:spPr>
          <a:xfrm>
            <a:off x="3707904" y="1124745"/>
            <a:ext cx="4696287" cy="2893100"/>
          </a:xfrm>
          <a:prstGeom prst="rect">
            <a:avLst/>
          </a:prstGeom>
          <a:noFill/>
        </p:spPr>
        <p:txBody>
          <a:bodyPr wrap="square" rtlCol="0">
            <a:spAutoFit/>
          </a:bodyPr>
          <a:lstStyle/>
          <a:p>
            <a:r>
              <a:rPr lang="de-DE" b="1" dirty="0">
                <a:solidFill>
                  <a:srgbClr val="0070C0"/>
                </a:solidFill>
                <a:latin typeface="Calibri" panose="020F0502020204030204" pitchFamily="34" charset="0"/>
                <a:cs typeface="Calibri" panose="020F0502020204030204" pitchFamily="34" charset="0"/>
              </a:rPr>
              <a:t>Ergebnis 2021</a:t>
            </a:r>
          </a:p>
          <a:p>
            <a:endParaRPr lang="de-DE" dirty="0">
              <a:solidFill>
                <a:srgbClr val="535BF3"/>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DE" dirty="0">
                <a:solidFill>
                  <a:srgbClr val="292934"/>
                </a:solidFill>
                <a:latin typeface="Calibri" panose="020F0502020204030204" pitchFamily="34" charset="0"/>
                <a:cs typeface="Calibri" panose="020F0502020204030204" pitchFamily="34" charset="0"/>
              </a:rPr>
              <a:t>99% Erdkröten  1%  Grasfrösche</a:t>
            </a:r>
          </a:p>
          <a:p>
            <a:pPr marL="285750" indent="-285750">
              <a:buFont typeface="Arial" panose="020B0604020202020204" pitchFamily="34" charset="0"/>
              <a:buChar char="•"/>
            </a:pPr>
            <a:r>
              <a:rPr lang="de-DE" dirty="0">
                <a:solidFill>
                  <a:srgbClr val="292934"/>
                </a:solidFill>
                <a:latin typeface="Calibri" panose="020F0502020204030204" pitchFamily="34" charset="0"/>
                <a:cs typeface="Calibri" panose="020F0502020204030204" pitchFamily="34" charset="0"/>
              </a:rPr>
              <a:t>3064 Tiere konnten zum Seeufer </a:t>
            </a:r>
            <a:br>
              <a:rPr lang="de-DE" dirty="0">
                <a:solidFill>
                  <a:srgbClr val="292934"/>
                </a:solidFill>
                <a:latin typeface="Calibri" panose="020F0502020204030204" pitchFamily="34" charset="0"/>
                <a:cs typeface="Calibri" panose="020F0502020204030204" pitchFamily="34" charset="0"/>
              </a:rPr>
            </a:br>
            <a:r>
              <a:rPr lang="de-DE" dirty="0">
                <a:solidFill>
                  <a:srgbClr val="292934"/>
                </a:solidFill>
                <a:latin typeface="Calibri" panose="020F0502020204030204" pitchFamily="34" charset="0"/>
                <a:cs typeface="Calibri" panose="020F0502020204030204" pitchFamily="34" charset="0"/>
              </a:rPr>
              <a:t>gebracht werden </a:t>
            </a:r>
          </a:p>
          <a:p>
            <a:pPr marL="285750" indent="-285750">
              <a:buFont typeface="Arial" panose="020B0604020202020204" pitchFamily="34" charset="0"/>
              <a:buChar char="•"/>
            </a:pPr>
            <a:r>
              <a:rPr lang="de-DE" dirty="0">
                <a:solidFill>
                  <a:srgbClr val="292934"/>
                </a:solidFill>
                <a:latin typeface="Calibri" panose="020F0502020204030204" pitchFamily="34" charset="0"/>
                <a:cs typeface="Calibri" panose="020F0502020204030204" pitchFamily="34" charset="0"/>
              </a:rPr>
              <a:t>190 Tiere wurden überfahren</a:t>
            </a:r>
          </a:p>
          <a:p>
            <a:pPr marL="285750" indent="-285750">
              <a:buFont typeface="Arial" panose="020B0604020202020204" pitchFamily="34" charset="0"/>
              <a:buChar char="•"/>
            </a:pPr>
            <a:r>
              <a:rPr lang="de-DE" dirty="0">
                <a:solidFill>
                  <a:srgbClr val="292934"/>
                </a:solidFill>
                <a:latin typeface="Calibri" panose="020F0502020204030204" pitchFamily="34" charset="0"/>
                <a:cs typeface="Calibri" panose="020F0502020204030204" pitchFamily="34" charset="0"/>
              </a:rPr>
              <a:t>Kröten-Zaunlänge: 100 Meter</a:t>
            </a:r>
          </a:p>
          <a:p>
            <a:endParaRPr lang="de-DE" dirty="0">
              <a:solidFill>
                <a:srgbClr val="292934"/>
              </a:solidFill>
              <a:latin typeface="Source Sans Pro"/>
            </a:endParaRPr>
          </a:p>
          <a:p>
            <a:pPr marL="285750" indent="-285750">
              <a:buFont typeface="Arial" panose="020B0604020202020204" pitchFamily="34" charset="0"/>
              <a:buChar char="•"/>
            </a:pPr>
            <a:endParaRPr lang="de-DE" dirty="0">
              <a:solidFill>
                <a:srgbClr val="292934"/>
              </a:solidFill>
              <a:latin typeface="Source Sans Pro"/>
            </a:endParaRPr>
          </a:p>
          <a:p>
            <a:pPr marL="285750" indent="-285750">
              <a:buFont typeface="Wingdings" panose="05000000000000000000" pitchFamily="2" charset="2"/>
              <a:buChar char="ü"/>
            </a:pPr>
            <a:endParaRPr lang="de-DE" dirty="0">
              <a:solidFill>
                <a:srgbClr val="292934"/>
              </a:solidFill>
              <a:latin typeface="Source Sans Pro"/>
            </a:endParaRPr>
          </a:p>
        </p:txBody>
      </p:sp>
      <p:sp>
        <p:nvSpPr>
          <p:cNvPr id="18" name="Textfeld 17">
            <a:extLst>
              <a:ext uri="{FF2B5EF4-FFF2-40B4-BE49-F238E27FC236}">
                <a16:creationId xmlns:a16="http://schemas.microsoft.com/office/drawing/2014/main" id="{0BC8DD6B-0B52-E247-88E3-6759905BB258}"/>
              </a:ext>
            </a:extLst>
          </p:cNvPr>
          <p:cNvSpPr txBox="1"/>
          <p:nvPr/>
        </p:nvSpPr>
        <p:spPr>
          <a:xfrm>
            <a:off x="297035" y="3501008"/>
            <a:ext cx="5666736" cy="2616101"/>
          </a:xfrm>
          <a:prstGeom prst="rect">
            <a:avLst/>
          </a:prstGeom>
          <a:noFill/>
        </p:spPr>
        <p:txBody>
          <a:bodyPr wrap="square" rtlCol="0">
            <a:spAutoFit/>
          </a:bodyPr>
          <a:lstStyle/>
          <a:p>
            <a:r>
              <a:rPr lang="de-DE" b="1" dirty="0">
                <a:solidFill>
                  <a:srgbClr val="0070C0"/>
                </a:solidFill>
                <a:latin typeface="Calibri" panose="020F0502020204030204" pitchFamily="34" charset="0"/>
                <a:cs typeface="Calibri" panose="020F0502020204030204" pitchFamily="34" charset="0"/>
              </a:rPr>
              <a:t>Ergebnis 2022</a:t>
            </a:r>
          </a:p>
          <a:p>
            <a:endParaRPr lang="de-DE" dirty="0">
              <a:solidFill>
                <a:srgbClr val="535BF3"/>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dirty="0">
                <a:solidFill>
                  <a:srgbClr val="292934"/>
                </a:solidFill>
                <a:latin typeface="Calibri" panose="020F0502020204030204" pitchFamily="34" charset="0"/>
                <a:cs typeface="Calibri" panose="020F0502020204030204" pitchFamily="34" charset="0"/>
              </a:rPr>
              <a:t>99% Erdkröten 1% Grasfrösche</a:t>
            </a:r>
          </a:p>
          <a:p>
            <a:pPr marL="342900" indent="-342900">
              <a:buFont typeface="Arial" panose="020B0604020202020204" pitchFamily="34" charset="0"/>
              <a:buChar char="•"/>
            </a:pPr>
            <a:r>
              <a:rPr lang="de-DE" dirty="0">
                <a:solidFill>
                  <a:srgbClr val="292934"/>
                </a:solidFill>
                <a:latin typeface="Calibri" panose="020F0502020204030204" pitchFamily="34" charset="0"/>
                <a:cs typeface="Calibri" panose="020F0502020204030204" pitchFamily="34" charset="0"/>
              </a:rPr>
              <a:t>9.000 Tiere konnten zum Seeufer gebracht werden</a:t>
            </a:r>
          </a:p>
          <a:p>
            <a:pPr marL="342900" indent="-342900">
              <a:buFont typeface="Arial" panose="020B0604020202020204" pitchFamily="34" charset="0"/>
              <a:buChar char="•"/>
            </a:pPr>
            <a:r>
              <a:rPr lang="de-DE" dirty="0">
                <a:solidFill>
                  <a:srgbClr val="292934"/>
                </a:solidFill>
                <a:latin typeface="Calibri" panose="020F0502020204030204" pitchFamily="34" charset="0"/>
                <a:cs typeface="Calibri" panose="020F0502020204030204" pitchFamily="34" charset="0"/>
              </a:rPr>
              <a:t>50 Tiere wurden überfahren</a:t>
            </a:r>
          </a:p>
          <a:p>
            <a:pPr marL="342900" indent="-342900">
              <a:buFont typeface="Arial" panose="020B0604020202020204" pitchFamily="34" charset="0"/>
              <a:buChar char="•"/>
            </a:pPr>
            <a:r>
              <a:rPr lang="de-DE" dirty="0">
                <a:solidFill>
                  <a:srgbClr val="292934"/>
                </a:solidFill>
                <a:latin typeface="Calibri" panose="020F0502020204030204" pitchFamily="34" charset="0"/>
                <a:cs typeface="Calibri" panose="020F0502020204030204" pitchFamily="34" charset="0"/>
              </a:rPr>
              <a:t>Kröten-Zaunlänge: 200 Meter </a:t>
            </a:r>
          </a:p>
          <a:p>
            <a:pPr marL="342900" indent="-342900">
              <a:buFont typeface="Arial" panose="020B0604020202020204" pitchFamily="34" charset="0"/>
              <a:buChar char="•"/>
            </a:pPr>
            <a:r>
              <a:rPr lang="de-DE" dirty="0">
                <a:solidFill>
                  <a:srgbClr val="292934"/>
                </a:solidFill>
                <a:latin typeface="Calibri" panose="020F0502020204030204" pitchFamily="34" charset="0"/>
                <a:cs typeface="Calibri" panose="020F0502020204030204" pitchFamily="34" charset="0"/>
              </a:rPr>
              <a:t>In beiden Jahren wurde der Krötenzaun von der Landespflegestation </a:t>
            </a:r>
            <a:r>
              <a:rPr lang="de-DE" dirty="0" err="1">
                <a:solidFill>
                  <a:srgbClr val="292934"/>
                </a:solidFill>
                <a:latin typeface="Calibri" panose="020F0502020204030204" pitchFamily="34" charset="0"/>
                <a:cs typeface="Calibri" panose="020F0502020204030204" pitchFamily="34" charset="0"/>
              </a:rPr>
              <a:t>Hexhof</a:t>
            </a:r>
            <a:r>
              <a:rPr lang="de-DE" dirty="0">
                <a:solidFill>
                  <a:srgbClr val="292934"/>
                </a:solidFill>
                <a:latin typeface="Calibri" panose="020F0502020204030204" pitchFamily="34" charset="0"/>
                <a:cs typeface="Calibri" panose="020F0502020204030204" pitchFamily="34" charset="0"/>
              </a:rPr>
              <a:t>, Stadt Düsseldorf ausgeliehen. Herzlichen Dank an Nina Jäger!</a:t>
            </a:r>
            <a:endParaRPr lang="de-DE" dirty="0">
              <a:solidFill>
                <a:srgbClr val="535BF3"/>
              </a:solidFill>
              <a:latin typeface="Calibri" panose="020F0502020204030204" pitchFamily="34" charset="0"/>
              <a:cs typeface="Calibri" panose="020F0502020204030204" pitchFamily="34" charset="0"/>
            </a:endParaRPr>
          </a:p>
        </p:txBody>
      </p:sp>
      <p:sp>
        <p:nvSpPr>
          <p:cNvPr id="19" name="Titel 7">
            <a:extLst>
              <a:ext uri="{FF2B5EF4-FFF2-40B4-BE49-F238E27FC236}">
                <a16:creationId xmlns:a16="http://schemas.microsoft.com/office/drawing/2014/main" id="{4488AC98-1D68-3548-A83D-B5E4296CEE57}"/>
              </a:ext>
            </a:extLst>
          </p:cNvPr>
          <p:cNvSpPr>
            <a:spLocks noGrp="1"/>
          </p:cNvSpPr>
          <p:nvPr>
            <p:ph type="title"/>
          </p:nvPr>
        </p:nvSpPr>
        <p:spPr>
          <a:xfrm>
            <a:off x="140197" y="239040"/>
            <a:ext cx="8843640" cy="525664"/>
          </a:xfrm>
        </p:spPr>
        <p:txBody>
          <a:bodyPr vert="horz" lIns="0" tIns="0" rIns="0" bIns="0" rtlCol="0" anchor="ctr" anchorCtr="0">
            <a:noAutofit/>
          </a:bodyPr>
          <a:lstStyle/>
          <a:p>
            <a:r>
              <a:rPr lang="de-DE" sz="2800" dirty="0">
                <a:latin typeface="Calibri" panose="020F0502020204030204" pitchFamily="34" charset="0"/>
                <a:cs typeface="Calibri" panose="020F0502020204030204" pitchFamily="34" charset="0"/>
              </a:rPr>
              <a:t>Amphibienschutz am Unterbacher See</a:t>
            </a:r>
          </a:p>
        </p:txBody>
      </p:sp>
      <p:pic>
        <p:nvPicPr>
          <p:cNvPr id="21" name="Grafik 20">
            <a:extLst>
              <a:ext uri="{FF2B5EF4-FFF2-40B4-BE49-F238E27FC236}">
                <a16:creationId xmlns:a16="http://schemas.microsoft.com/office/drawing/2014/main" id="{0A4C2E97-A73C-284E-B343-A5537859DF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0312" y="1330598"/>
            <a:ext cx="1661885" cy="2379470"/>
          </a:xfrm>
          <a:prstGeom prst="rect">
            <a:avLst/>
          </a:prstGeom>
        </p:spPr>
      </p:pic>
      <p:pic>
        <p:nvPicPr>
          <p:cNvPr id="22" name="Grafik 21">
            <a:extLst>
              <a:ext uri="{FF2B5EF4-FFF2-40B4-BE49-F238E27FC236}">
                <a16:creationId xmlns:a16="http://schemas.microsoft.com/office/drawing/2014/main" id="{42C054B5-CD58-8B48-AA34-B46F6FE4FD2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68144" y="4221088"/>
            <a:ext cx="2971296" cy="1677147"/>
          </a:xfrm>
          <a:prstGeom prst="rect">
            <a:avLst/>
          </a:prstGeom>
        </p:spPr>
      </p:pic>
      <p:pic>
        <p:nvPicPr>
          <p:cNvPr id="23" name="Inhaltsplatzhalter 6">
            <a:extLst>
              <a:ext uri="{FF2B5EF4-FFF2-40B4-BE49-F238E27FC236}">
                <a16:creationId xmlns:a16="http://schemas.microsoft.com/office/drawing/2014/main" id="{D0D0C193-408C-E243-9424-0462F25DB760}"/>
              </a:ext>
            </a:extLst>
          </p:cNvPr>
          <p:cNvPicPr>
            <a:picLocks noGrp="1" noChangeAspect="1"/>
          </p:cNvPicPr>
          <p:nvPr>
            <p:ph sz="half" idx="1"/>
          </p:nvPr>
        </p:nvPicPr>
        <p:blipFill rotWithShape="1">
          <a:blip r:embed="rId6" cstate="email">
            <a:extLst>
              <a:ext uri="{28A0092B-C50C-407E-A947-70E740481C1C}">
                <a14:useLocalDpi xmlns:a14="http://schemas.microsoft.com/office/drawing/2010/main"/>
              </a:ext>
            </a:extLst>
          </a:blip>
          <a:srcRect/>
          <a:stretch/>
        </p:blipFill>
        <p:spPr>
          <a:xfrm>
            <a:off x="297035" y="1121974"/>
            <a:ext cx="3253071" cy="1925378"/>
          </a:xfrm>
        </p:spPr>
      </p:pic>
      <p:sp>
        <p:nvSpPr>
          <p:cNvPr id="24" name="Fußzeilenplatzhalter 6">
            <a:extLst>
              <a:ext uri="{FF2B5EF4-FFF2-40B4-BE49-F238E27FC236}">
                <a16:creationId xmlns:a16="http://schemas.microsoft.com/office/drawing/2014/main" id="{378647BA-A0E6-3546-BC58-560931F7ABCA}"/>
              </a:ext>
            </a:extLst>
          </p:cNvPr>
          <p:cNvSpPr txBox="1">
            <a:spLocks/>
          </p:cNvSpPr>
          <p:nvPr/>
        </p:nvSpPr>
        <p:spPr>
          <a:xfrm>
            <a:off x="1407009" y="6620400"/>
            <a:ext cx="4399200" cy="180000"/>
          </a:xfrm>
          <a:prstGeom prst="rect">
            <a:avLst/>
          </a:prstGeom>
        </p:spPr>
        <p:txBody>
          <a:bodyPr vert="horz" lIns="0" tIns="0" rIns="0" bIns="0" rtlCol="0" anchor="b" anchorCtr="0"/>
          <a:lstStyle>
            <a:defPPr>
              <a:defRPr lang="de-DE"/>
            </a:defPPr>
            <a:lvl1pPr marL="0" algn="l" defTabSz="914400" rtl="0" eaLnBrk="1" latinLnBrk="0" hangingPunct="1">
              <a:defRPr sz="1200" kern="1200">
                <a:solidFill>
                  <a:schemeClr val="accent6"/>
                </a:solidFill>
                <a:latin typeface="Source Sans Pro"/>
                <a:ea typeface="+mn-ea"/>
                <a:cs typeface="Source Sans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b="1" dirty="0"/>
              <a:t>NABU Düsseldorf JHV 2022</a:t>
            </a:r>
          </a:p>
        </p:txBody>
      </p:sp>
      <p:sp>
        <p:nvSpPr>
          <p:cNvPr id="25" name="Foliennummernplatzhalter 5">
            <a:extLst>
              <a:ext uri="{FF2B5EF4-FFF2-40B4-BE49-F238E27FC236}">
                <a16:creationId xmlns:a16="http://schemas.microsoft.com/office/drawing/2014/main" id="{66D6828A-B971-8C4C-971C-9E0CF7E24B94}"/>
              </a:ext>
            </a:extLst>
          </p:cNvPr>
          <p:cNvSpPr>
            <a:spLocks noGrp="1"/>
          </p:cNvSpPr>
          <p:nvPr>
            <p:ph type="sldNum" sz="quarter" idx="12"/>
          </p:nvPr>
        </p:nvSpPr>
        <p:spPr>
          <a:xfrm>
            <a:off x="8172000" y="6620400"/>
            <a:ext cx="514800" cy="180000"/>
          </a:xfrm>
        </p:spPr>
        <p:txBody>
          <a:bodyPr/>
          <a:lstStyle/>
          <a:p>
            <a:fld id="{16EFD5B1-68CB-4A29-8F6C-4D18DB05CB6D}" type="slidenum">
              <a:rPr lang="de-DE" smtClean="0"/>
              <a:pPr/>
              <a:t>9</a:t>
            </a:fld>
            <a:endParaRPr lang="de-DE" dirty="0"/>
          </a:p>
        </p:txBody>
      </p:sp>
    </p:spTree>
    <p:extLst>
      <p:ext uri="{BB962C8B-B14F-4D97-AF65-F5344CB8AC3E}">
        <p14:creationId xmlns:p14="http://schemas.microsoft.com/office/powerpoint/2010/main" val="26543938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zvHRTOBp8IojiM4965kx7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ot4jFA8_YOi0J3fLs.ZR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kXriafubSeNFZvuAscmYX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gzN6cyfTp_nL.ypq.xEGR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7OFaSw56WPLNAmv9me_QQA"/>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ABU-Design">
  <a:themeElements>
    <a:clrScheme name="NABU Farben">
      <a:dk1>
        <a:srgbClr val="292934"/>
      </a:dk1>
      <a:lt1>
        <a:srgbClr val="FFFFFF"/>
      </a:lt1>
      <a:dk2>
        <a:srgbClr val="0068B4"/>
      </a:dk2>
      <a:lt2>
        <a:srgbClr val="E3E2D4"/>
      </a:lt2>
      <a:accent1>
        <a:srgbClr val="008143"/>
      </a:accent1>
      <a:accent2>
        <a:srgbClr val="76B828"/>
      </a:accent2>
      <a:accent3>
        <a:srgbClr val="DD042D"/>
      </a:accent3>
      <a:accent4>
        <a:srgbClr val="EF7C00"/>
      </a:accent4>
      <a:accent5>
        <a:srgbClr val="FFCC00"/>
      </a:accent5>
      <a:accent6>
        <a:srgbClr val="86846B"/>
      </a:accent6>
      <a:hlink>
        <a:srgbClr val="003560"/>
      </a:hlink>
      <a:folHlink>
        <a:srgbClr val="800080"/>
      </a:folHlink>
    </a:clrScheme>
    <a:fontScheme name="NABU-Schrift">
      <a:majorFont>
        <a:latin typeface="Source Sans Pro"/>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62E40893EAE6469FDFE0841F539269" ma:contentTypeVersion="13" ma:contentTypeDescription="Create a new document." ma:contentTypeScope="" ma:versionID="f4f1cf2ef7284648fd3884a55de862c8">
  <xsd:schema xmlns:xsd="http://www.w3.org/2001/XMLSchema" xmlns:xs="http://www.w3.org/2001/XMLSchema" xmlns:p="http://schemas.microsoft.com/office/2006/metadata/properties" xmlns:ns1="http://schemas.microsoft.com/sharepoint/v3" xmlns:ns3="863c6fa4-9403-41af-8dde-706dbc09e481" xmlns:ns4="51b6ffd0-dd5a-4164-a8fb-bc85e87b3f68" targetNamespace="http://schemas.microsoft.com/office/2006/metadata/properties" ma:root="true" ma:fieldsID="e6bcf6b2ce72ac721c7fd6ef1877f134" ns1:_="" ns3:_="" ns4:_="">
    <xsd:import namespace="http://schemas.microsoft.com/sharepoint/v3"/>
    <xsd:import namespace="863c6fa4-9403-41af-8dde-706dbc09e481"/>
    <xsd:import namespace="51b6ffd0-dd5a-4164-a8fb-bc85e87b3f6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3c6fa4-9403-41af-8dde-706dbc09e48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b6ffd0-dd5a-4164-a8fb-bc85e87b3f68"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FA60FB-A51F-4A19-A4D7-023A4B99D0BE}">
  <ds:schemaRefs>
    <ds:schemaRef ds:uri="51b6ffd0-dd5a-4164-a8fb-bc85e87b3f68"/>
    <ds:schemaRef ds:uri="863c6fa4-9403-41af-8dde-706dbc09e481"/>
    <ds:schemaRef ds:uri="http://www.w3.org/XML/1998/namespace"/>
    <ds:schemaRef ds:uri="http://schemas.microsoft.com/office/2006/documentManagement/types"/>
    <ds:schemaRef ds:uri="http://schemas.microsoft.com/office/2006/metadata/properties"/>
    <ds:schemaRef ds:uri="http://schemas.microsoft.com/sharepoint/v3"/>
    <ds:schemaRef ds:uri="http://purl.org/dc/dcmitype/"/>
    <ds:schemaRef ds:uri="http://purl.org/dc/terms/"/>
    <ds:schemaRef ds:uri="http://purl.org/dc/elements/1.1/"/>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FC53878D-0E6B-47CD-A147-0867921D6A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63c6fa4-9403-41af-8dde-706dbc09e481"/>
    <ds:schemaRef ds:uri="51b6ffd0-dd5a-4164-a8fb-bc85e87b3f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0B6C68A-D79A-4A45-AD7D-76F19C7687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NABU_Powerpoint_Vorlage</Template>
  <TotalTime>0</TotalTime>
  <Words>1982</Words>
  <Application>Microsoft Office PowerPoint</Application>
  <PresentationFormat>Bildschirmpräsentation (4:3)</PresentationFormat>
  <Paragraphs>273</Paragraphs>
  <Slides>18</Slides>
  <Notes>12</Notes>
  <HiddenSlides>0</HiddenSlides>
  <MMClips>0</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1</vt:i4>
      </vt:variant>
      <vt:variant>
        <vt:lpstr>Folientitel</vt:lpstr>
      </vt:variant>
      <vt:variant>
        <vt:i4>18</vt:i4>
      </vt:variant>
    </vt:vector>
  </HeadingPairs>
  <TitlesOfParts>
    <vt:vector size="25" baseType="lpstr">
      <vt:lpstr>Arial</vt:lpstr>
      <vt:lpstr>Calibri</vt:lpstr>
      <vt:lpstr>Source Sans Pro</vt:lpstr>
      <vt:lpstr>Symbol</vt:lpstr>
      <vt:lpstr>Wingdings</vt:lpstr>
      <vt:lpstr>NABU-Design</vt:lpstr>
      <vt:lpstr>think-cell Folie</vt:lpstr>
      <vt:lpstr>Mitgliederversammlung NABU Düsseldorf e. V. 2022 </vt:lpstr>
      <vt:lpstr> Tagesordnung Mitgliederversammlung  NABU Düsseldorf e. V. 2022</vt:lpstr>
      <vt:lpstr>Öffentlichkeitsarbeit NABU Düsseldorf e.V.</vt:lpstr>
      <vt:lpstr>NAJU Kids Düsseldorf</vt:lpstr>
      <vt:lpstr>NAJU Jugendgruppe Düsseldorf  „Die Ökologie heimischer Gehölze und Stauden“</vt:lpstr>
      <vt:lpstr>NAJU Jugendgruppe Düsseldorf „Die Ökologie heimischer Gehölze und Stauden“</vt:lpstr>
      <vt:lpstr> „Handys für Hummel, Biene und Co.“ in Düsseldorf  vom Mai 2021 bis April 2022</vt:lpstr>
      <vt:lpstr>PowerPoint-Präsentation</vt:lpstr>
      <vt:lpstr>Amphibienschutz am Unterbacher See</vt:lpstr>
      <vt:lpstr>Obstwiese am Unterbacher See  Pflege und Aktionen vom Mai 2021 bis April 2022</vt:lpstr>
      <vt:lpstr>Arbeitsgruppe Ornithologie</vt:lpstr>
      <vt:lpstr>Arbeitsgruppe Ornithologie</vt:lpstr>
      <vt:lpstr>Kiebitz-Schutz</vt:lpstr>
      <vt:lpstr>Apfelfest auf der NABU-Obstbaumwiese Oktober 2022</vt:lpstr>
      <vt:lpstr> </vt:lpstr>
      <vt:lpstr>Umweltpreis 2021 der Stadt Düsseldorf</vt:lpstr>
      <vt:lpstr>Haben Sie Fragen? </vt:lpstr>
      <vt:lpstr>Vielen Dank für Ihre Aufmerksamkeit!</vt:lpstr>
    </vt:vector>
  </TitlesOfParts>
  <Company>NABU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Startfolie Klassisch mit Storch</dc:title>
  <dc:creator>Katrin</dc:creator>
  <dc:description>Präsentationsvorlage | Office 2007</dc:description>
  <cp:lastModifiedBy>Blondine Schiefner-Foeldessy</cp:lastModifiedBy>
  <cp:revision>169</cp:revision>
  <cp:lastPrinted>2020-03-01T10:56:24Z</cp:lastPrinted>
  <dcterms:created xsi:type="dcterms:W3CDTF">2019-11-21T19:22:23Z</dcterms:created>
  <dcterms:modified xsi:type="dcterms:W3CDTF">2022-05-09T14:28:09Z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1.0.0</vt:lpwstr>
  </property>
  <property fmtid="{D5CDD505-2E9C-101B-9397-08002B2CF9AE}" pid="3" name="Build">
    <vt:lpwstr>001-000-002</vt:lpwstr>
  </property>
  <property fmtid="{D5CDD505-2E9C-101B-9397-08002B2CF9AE}" pid="4" name="Erstellt von">
    <vt:lpwstr>office network</vt:lpwstr>
  </property>
  <property fmtid="{D5CDD505-2E9C-101B-9397-08002B2CF9AE}" pid="5" name="Erstellt am">
    <vt:lpwstr>31.07.2013</vt:lpwstr>
  </property>
  <property fmtid="{D5CDD505-2E9C-101B-9397-08002B2CF9AE}" pid="6" name="Autor 1">
    <vt:lpwstr>clemens morfeld</vt:lpwstr>
  </property>
  <property fmtid="{D5CDD505-2E9C-101B-9397-08002B2CF9AE}" pid="7" name="Stand">
    <vt:lpwstr>11.09.2013</vt:lpwstr>
  </property>
  <property fmtid="{D5CDD505-2E9C-101B-9397-08002B2CF9AE}" pid="8" name="ContentTypeId">
    <vt:lpwstr>0x0101009662E40893EAE6469FDFE0841F539269</vt:lpwstr>
  </property>
</Properties>
</file>