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0"/>
  </p:notesMasterIdLst>
  <p:sldIdLst>
    <p:sldId id="278" r:id="rId5"/>
    <p:sldId id="283" r:id="rId6"/>
    <p:sldId id="320" r:id="rId7"/>
    <p:sldId id="273" r:id="rId8"/>
    <p:sldId id="887" r:id="rId9"/>
    <p:sldId id="870" r:id="rId10"/>
    <p:sldId id="867" r:id="rId11"/>
    <p:sldId id="863" r:id="rId12"/>
    <p:sldId id="873" r:id="rId13"/>
    <p:sldId id="314" r:id="rId14"/>
    <p:sldId id="861" r:id="rId15"/>
    <p:sldId id="883" r:id="rId16"/>
    <p:sldId id="862" r:id="rId17"/>
    <p:sldId id="868" r:id="rId18"/>
    <p:sldId id="874" r:id="rId19"/>
  </p:sldIdLst>
  <p:sldSz cx="9144000" cy="6858000" type="screen4x3"/>
  <p:notesSz cx="7104063" cy="10234613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42D"/>
    <a:srgbClr val="FF3300"/>
    <a:srgbClr val="86846B"/>
    <a:srgbClr val="59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8" autoAdjust="0"/>
    <p:restoredTop sz="92542" autoAdjust="0"/>
  </p:normalViewPr>
  <p:slideViewPr>
    <p:cSldViewPr showGuides="1">
      <p:cViewPr varScale="1">
        <p:scale>
          <a:sx n="77" d="100"/>
          <a:sy n="77" d="100"/>
        </p:scale>
        <p:origin x="43" y="72"/>
      </p:cViewPr>
      <p:guideLst>
        <p:guide orient="horz" pos="799"/>
        <p:guide orient="horz" pos="2387"/>
        <p:guide orient="horz" pos="1026"/>
        <p:guide orient="horz" pos="3974"/>
        <p:guide pos="5602"/>
        <p:guide pos="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88F08E0-311A-40C3-B295-F80AAF30ABFC}" type="datetimeFigureOut">
              <a:rPr lang="de-DE" smtClean="0"/>
              <a:pPr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r>
              <a:rPr lang="de-DE" dirty="0"/>
              <a:t>Layout (Benutzerdefiniertes Layout): Abschlussfolie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r>
              <a:rPr lang="de-DE" dirty="0"/>
              <a:t>Layout (Benutzerdefiniertes Layout): Abschlussfolie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Gliederungspunkte werden durch erhöhen/verringern</a:t>
            </a:r>
            <a:r>
              <a:rPr lang="de-DE" baseline="0" dirty="0"/>
              <a:t> des Listenebene erzeugt/formatiert (Listenebene 2-5)</a:t>
            </a:r>
          </a:p>
          <a:p>
            <a:pPr defTabSz="990752">
              <a:defRPr/>
            </a:pPr>
            <a:r>
              <a:rPr lang="de-DE" dirty="0"/>
              <a:t>Nummerierungen werden durch erhöhen/verringern</a:t>
            </a:r>
            <a:r>
              <a:rPr lang="de-DE" baseline="0" dirty="0"/>
              <a:t> des Listenebene erzeugt/formatiert (Listenebene 6-9)</a:t>
            </a:r>
            <a:endParaRPr lang="de-DE" dirty="0"/>
          </a:p>
          <a:p>
            <a:pPr defTabSz="990752">
              <a:defRPr/>
            </a:pPr>
            <a:r>
              <a:rPr lang="de-DE" baseline="0" dirty="0">
                <a:sym typeface="Wingdings" pitchFamily="2" charset="2"/>
              </a:rPr>
              <a:t> </a:t>
            </a:r>
            <a:r>
              <a:rPr lang="de-DE" baseline="0" dirty="0"/>
              <a:t>Bitte Gliederungen und/oder Nummerierungen </a:t>
            </a:r>
            <a:r>
              <a:rPr lang="de-DE" b="1" baseline="0" dirty="0">
                <a:solidFill>
                  <a:schemeClr val="accent3"/>
                </a:solidFill>
              </a:rPr>
              <a:t>NICHT</a:t>
            </a:r>
            <a:r>
              <a:rPr lang="de-DE" baseline="0" dirty="0"/>
              <a:t> über die Schaltfläche „Gliederungen“ oder „Nummerierungen“ erstellen</a:t>
            </a:r>
          </a:p>
          <a:p>
            <a:pPr defTabSz="990752">
              <a:defRPr/>
            </a:pPr>
            <a:endParaRPr lang="de-DE" dirty="0"/>
          </a:p>
          <a:p>
            <a:pPr defTabSz="990752">
              <a:defRPr/>
            </a:pPr>
            <a:r>
              <a:rPr lang="de-DE" dirty="0"/>
              <a:t>Layout (Standardlayout): Titel und Inhalt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7B36-256F-44A3-8EB0-0E1FC5470CC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7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Layout (Benutzerdefiniertes Layout): Titel und Inhalt + drei Bilder schmal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48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0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Layout (Benutzerdefiniertes Layout): Titel und Inhalt + drei Bilder schmal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7B36-256F-44A3-8EB0-0E1FC5470CC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5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/>
              <a:t>Gliederungspunkte werden durch erhöhen/verringern des Listenebene erzeugt/formatiert (Listenebene 2-5)</a:t>
            </a:r>
          </a:p>
          <a:p>
            <a:pPr eaLnBrk="1" hangingPunct="1">
              <a:spcBef>
                <a:spcPct val="0"/>
              </a:spcBef>
            </a:pPr>
            <a:r>
              <a:rPr lang="de-DE"/>
              <a:t>Nummerierungen werden durch erhöhen/verringern des Listenebene erzeugt/formatiert (Listenebene 6-9)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sym typeface="Wingdings" pitchFamily="2" charset="2"/>
              </a:rPr>
              <a:t> </a:t>
            </a:r>
            <a:r>
              <a:rPr lang="de-DE"/>
              <a:t>Bitte Gliederungen und/oder Nummerierungen </a:t>
            </a:r>
            <a:r>
              <a:rPr lang="de-DE" b="1">
                <a:solidFill>
                  <a:srgbClr val="9BBB59"/>
                </a:solidFill>
              </a:rPr>
              <a:t>NICHT</a:t>
            </a:r>
            <a:r>
              <a:rPr lang="de-DE"/>
              <a:t> über die Schaltfläche „Gliederungen“ oder „Nummerierungen“ erstellen</a:t>
            </a:r>
          </a:p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r>
              <a:rPr lang="de-DE"/>
              <a:t>Layout (Standardlayout): Titel und Inhalt</a:t>
            </a: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AF818-3504-4EE4-9FB9-94661EBB2FD2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Gliederungspunkte werden durch erhöhen/verringern</a:t>
            </a:r>
            <a:r>
              <a:rPr lang="de-DE" baseline="0" dirty="0"/>
              <a:t> des Listenebene erzeugt/formatiert (Listenebene 2-5)</a:t>
            </a:r>
          </a:p>
          <a:p>
            <a:pPr defTabSz="990752">
              <a:defRPr/>
            </a:pPr>
            <a:r>
              <a:rPr lang="de-DE" dirty="0"/>
              <a:t>Nummerierungen werden durch erhöhen/verringern</a:t>
            </a:r>
            <a:r>
              <a:rPr lang="de-DE" baseline="0" dirty="0"/>
              <a:t> des Listenebene erzeugt/formatiert (Listenebene 6-9)</a:t>
            </a:r>
            <a:endParaRPr lang="de-DE" dirty="0"/>
          </a:p>
          <a:p>
            <a:pPr defTabSz="990752">
              <a:defRPr/>
            </a:pPr>
            <a:r>
              <a:rPr lang="de-DE" baseline="0" dirty="0">
                <a:sym typeface="Wingdings" pitchFamily="2" charset="2"/>
              </a:rPr>
              <a:t> </a:t>
            </a:r>
            <a:r>
              <a:rPr lang="de-DE" baseline="0" dirty="0"/>
              <a:t>Bitte Gliederungen und/oder Nummerierungen </a:t>
            </a:r>
            <a:r>
              <a:rPr lang="de-DE" b="1" baseline="0" dirty="0">
                <a:solidFill>
                  <a:schemeClr val="accent3"/>
                </a:solidFill>
              </a:rPr>
              <a:t>NICHT</a:t>
            </a:r>
            <a:r>
              <a:rPr lang="de-DE" baseline="0" dirty="0"/>
              <a:t> über die Schaltfläche „Gliederungen“ oder „Nummerierungen“ erstellen</a:t>
            </a:r>
          </a:p>
          <a:p>
            <a:pPr defTabSz="990752">
              <a:defRPr/>
            </a:pPr>
            <a:endParaRPr lang="de-DE" dirty="0"/>
          </a:p>
          <a:p>
            <a:pPr defTabSz="990752">
              <a:defRPr/>
            </a:pPr>
            <a:r>
              <a:rPr lang="de-DE" dirty="0"/>
              <a:t>Layout (Standardlayout): Titel und Inhalt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7B36-256F-44A3-8EB0-0E1FC5470CC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5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5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09135"/>
            <a:ext cx="6101509" cy="213360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2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48784"/>
            <a:ext cx="6101509" cy="175260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Bild 8" descr="weisstorch_final_ManfredDelpho_grusskarte_rz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31" y="3673580"/>
            <a:ext cx="4342299" cy="32838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8E7D30-291C-41A6-8311-0720F72609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87" y="0"/>
            <a:ext cx="2029968" cy="19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439862"/>
            <a:ext cx="9144000" cy="50442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BBD9-88F3-413C-9FD6-302034F4B9F8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48406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439863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439863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439862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439862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3097213"/>
            <a:ext cx="1893919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3097213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3101270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3105327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170"/>
            <a:ext cx="8037513" cy="2465237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5464"/>
            <a:ext cx="8037513" cy="2771588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rgbClr val="598F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AF1C-F7D3-4C0C-ABA0-F42A9F1568FD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648406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96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3DEC4B-833B-4289-B0AD-3334FEA285D7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5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FCFA-5114-46BE-A74F-60150C18E048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6157913"/>
            <a:ext cx="8229600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74E-AD54-4B83-9177-3DECF453292B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825B-6BAD-4BE6-83D5-9D8C8E5145EB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 DRK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113964" y="1973436"/>
            <a:ext cx="1844820" cy="4343364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sz="1200"/>
              <a:t>Mastertextformat bearbeiten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2860"/>
            <a:ext cx="6582292" cy="14969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3" name="Bild 8" descr="weisstorch_final_ManfredDelpho_grusskarte_rz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2556" y="1283118"/>
            <a:ext cx="7569045" cy="572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9609C3-DE2F-4D56-A67C-1B7C290DD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492" y="0"/>
            <a:ext cx="2029968" cy="19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9FEC-85E7-4DED-9C34-3F2D5BE549FE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719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719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2A39-CFA1-45A6-BC82-019AFA20EAF4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397ED-A145-49FC-8347-DB0B30B46503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3600" y="1439863"/>
            <a:ext cx="5252856" cy="4686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736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1FDE-1AFD-4789-8106-880C1337E07E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8931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4893124"/>
            <a:ext cx="6101509" cy="846648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5739772"/>
            <a:ext cx="6101509" cy="507858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57200" y="0"/>
            <a:ext cx="1562400" cy="13284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440000"/>
            <a:ext cx="8229600" cy="47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6159600"/>
            <a:ext cx="8229600" cy="25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78D-347D-459F-AA71-57F40CBF3782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C30A-3B7C-4285-AA23-A6B879B8A89B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0C3E-9BCD-4C87-8291-3657C548CCE1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PowerPoint Vorlage  -  Ver.  1.0.0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27A2-8BB1-7349-A06B-073E4E21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>
            <a:extLst>
              <a:ext uri="{FF2B5EF4-FFF2-40B4-BE49-F238E27FC236}">
                <a16:creationId xmlns:a16="http://schemas.microsoft.com/office/drawing/2014/main" id="{7E523509-8B10-FD43-8F79-65839825C3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28537C-047C-684E-BFF1-7C18A98E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FE12ED-1CEC-6E42-AAB9-9F4BE9D2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C814AA-60F2-A14E-BC06-28932E2B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27B13-CF7D-D44B-B911-60D95E4B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790A67-E544-EE4C-88FD-ED00B138EC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946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7DC39-C4D1-4FC4-9624-05A00197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74EF-4CE7-4CAB-B900-B903689D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3867E9-0F16-4E06-8728-51FF0E2B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F6BD-4247-4947-BE02-61E77148E205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431F3B-D50A-4093-812A-7D15217F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56225-07FF-473C-A49C-7C240BA2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A67B-A61B-4653-8528-EDA4C558F0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3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832C-CC3F-4CFB-8F2A-93412CB6EEBF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PowerPoint Vorlage  -  Ver.  1.0.0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6159600"/>
            <a:ext cx="8229600" cy="25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439862"/>
            <a:ext cx="9144000" cy="50442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1439862"/>
            <a:ext cx="9144000" cy="50442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091D-8DB4-4C84-AA57-0F1BEB9A69FD}" type="datetime2">
              <a:rPr lang="de-DE" smtClean="0"/>
              <a:pPr/>
              <a:t>Donnerstag, 18. April 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48406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457200" y="1619250"/>
            <a:ext cx="8229600" cy="45386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6157913"/>
            <a:ext cx="8229600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439862"/>
            <a:ext cx="9144000" cy="50442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8600" cy="4537913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0000"/>
            <a:ext cx="4038600" cy="4537913"/>
          </a:xfrm>
        </p:spPr>
        <p:txBody>
          <a:bodyPr lIns="0" tIns="0" r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buAutoNum type="arabicPeriod"/>
              <a:defRPr sz="2000"/>
            </a:lvl6pPr>
            <a:lvl7pPr>
              <a:buAutoNum type="arabicPeriod"/>
              <a:defRPr sz="2000"/>
            </a:lvl7pPr>
            <a:lvl8pPr>
              <a:buAutoNum type="arabicPeriod"/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F1B4-A83D-4573-BFA4-00A48565E13C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48406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6157913"/>
            <a:ext cx="4038600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8200" y="6157913"/>
            <a:ext cx="4038600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+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40"/>
            <a:ext cx="5251449" cy="9906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40000"/>
            <a:ext cx="5251450" cy="4718304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D3AE-5583-4739-9391-126B28CA5422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0"/>
            <a:ext cx="3211286" cy="649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6157913"/>
            <a:ext cx="5251450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1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+ 2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40"/>
            <a:ext cx="5251449" cy="9906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40000"/>
            <a:ext cx="5251450" cy="4718304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D4FE-F763-43E9-B9A5-6C33E5F80F7E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3531810"/>
            <a:ext cx="3211286" cy="296619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332135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6157913"/>
            <a:ext cx="5251449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3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40"/>
            <a:ext cx="5251449" cy="9906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40000"/>
            <a:ext cx="5251450" cy="4718304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AC70-DDB6-4A4A-AB5C-5BE3BC2C17A7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2221200"/>
            <a:ext cx="3211286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6157913"/>
            <a:ext cx="5251449" cy="25876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5940000" y="4438800"/>
            <a:ext cx="3203575" cy="20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A3C4-BA0B-4BC6-96C1-329CD615DB8A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648406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439863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439863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439862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439862"/>
            <a:ext cx="1888220" cy="15605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3097213"/>
            <a:ext cx="1893919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3097213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3101270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3105327"/>
            <a:ext cx="1888220" cy="3132843"/>
          </a:xfrm>
        </p:spPr>
        <p:txBody>
          <a:bodyPr/>
          <a:lstStyle>
            <a:lvl1pPr indent="0" algn="l">
              <a:buFontTx/>
              <a:buNone/>
              <a:defRPr sz="1600" kern="0"/>
            </a:lvl1pPr>
            <a:lvl2pPr marL="0" indent="0" algn="l">
              <a:buFontTx/>
              <a:buNone/>
              <a:defRPr sz="1600" kern="0"/>
            </a:lvl2pPr>
            <a:lvl3pPr marL="184150" indent="0" algn="l">
              <a:buFontTx/>
              <a:buNone/>
              <a:defRPr sz="1600" kern="0"/>
            </a:lvl3pPr>
            <a:lvl4pPr marL="358775" indent="0" algn="l">
              <a:buFontTx/>
              <a:buNone/>
              <a:defRPr sz="1600" kern="0"/>
            </a:lvl4pPr>
            <a:lvl5pPr marL="581025" indent="0" algn="l">
              <a:buFontTx/>
              <a:buNone/>
              <a:defRPr sz="16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164407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473" imgH="476" progId="TCLayout.ActiveDocument.1">
                  <p:embed/>
                </p:oleObj>
              </mc:Choice>
              <mc:Fallback>
                <p:oleObj name="think-cell Folie" r:id="rId28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200" b="1" i="0" baseline="0" dirty="0">
              <a:latin typeface="Source Sans Pro"/>
              <a:ea typeface="+mj-ea"/>
              <a:sym typeface="Source Sans Pro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9040"/>
            <a:ext cx="8229600" cy="990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4717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000" y="6620400"/>
            <a:ext cx="2160000" cy="18000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29F4AE5C-BDB9-4D57-93E8-A1B7F1B63554}" type="datetime2">
              <a:rPr lang="de-DE" smtClean="0"/>
              <a:pPr/>
              <a:t>Donnerstag, 18. April 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009" y="6620400"/>
            <a:ext cx="4399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PowerPoint Vorlage  -  Ver.  1.0.0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66204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NABU_Wormarke_Logo_fuer_ppt_NABU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91070"/>
            <a:ext cx="763156" cy="1775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68" r:id="rId4"/>
    <p:sldLayoutId id="2147483670" r:id="rId5"/>
    <p:sldLayoutId id="2147483671" r:id="rId6"/>
    <p:sldLayoutId id="2147483672" r:id="rId7"/>
    <p:sldLayoutId id="2147483683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20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20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20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Arial"/>
        <a:buChar char="•"/>
        <a:defRPr sz="20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20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100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100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100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100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u-duesseldorf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7.jpeg"/><Relationship Id="rId11" Type="http://schemas.openxmlformats.org/officeDocument/2006/relationships/image" Target="../media/image51.jpg"/><Relationship Id="rId5" Type="http://schemas.openxmlformats.org/officeDocument/2006/relationships/image" Target="../media/image2.emf"/><Relationship Id="rId10" Type="http://schemas.openxmlformats.org/officeDocument/2006/relationships/image" Target="../media/image50.jp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7.jpeg"/><Relationship Id="rId5" Type="http://schemas.openxmlformats.org/officeDocument/2006/relationships/image" Target="../media/image56.tiff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u-duesseldorf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www.nabu-duesseldorf.de/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716017" y="3717032"/>
            <a:ext cx="2376264" cy="129614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NABU Düsseldorf e. V.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www.nabu-duesseldorf.de</a:t>
            </a:r>
            <a:endParaRPr lang="de-DE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11760" y="2564904"/>
            <a:ext cx="6732239" cy="803936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NABU Düsseldorf e. V. seit 30 Jahren!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3200" b="1" dirty="0">
              <a:ea typeface="+mj-ea"/>
              <a:sym typeface="Source Sans Pro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172450" y="6619875"/>
            <a:ext cx="514350" cy="1809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1DDD103-EE41-4622-9EFC-C05859EDB02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16" name="Titel 7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78850" cy="901700"/>
          </a:xfrm>
        </p:spPr>
        <p:txBody>
          <a:bodyPr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sz="2400" dirty="0">
                <a:latin typeface="Calibri" pitchFamily="34" charset="0"/>
                <a:cs typeface="Calibri" pitchFamily="34" charset="0"/>
              </a:rPr>
              <a:t>NABU - Streuobstwiese am Unterbacher See          </a:t>
            </a:r>
            <a:br>
              <a:rPr lang="de-DE" sz="2800" dirty="0">
                <a:latin typeface="Calibri" pitchFamily="34" charset="0"/>
                <a:cs typeface="Calibri" pitchFamily="34" charset="0"/>
              </a:rPr>
            </a:br>
            <a:br>
              <a:rPr lang="de-DE" sz="1800" dirty="0">
                <a:latin typeface="Calibri" pitchFamily="34" charset="0"/>
                <a:cs typeface="Calibri" pitchFamily="34" charset="0"/>
              </a:rPr>
            </a:b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2" name="Textfeld 9"/>
          <p:cNvSpPr txBox="1">
            <a:spLocks noChangeArrowheads="1"/>
          </p:cNvSpPr>
          <p:nvPr/>
        </p:nvSpPr>
        <p:spPr bwMode="auto">
          <a:xfrm>
            <a:off x="323850" y="1124744"/>
            <a:ext cx="33751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Erste Mahd mit Hilfe von Schafen der</a:t>
            </a: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Schäferei Lamberti Velbert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Zweite Mahd und Abtransport des Heus durch einen Landwirt und mit Hilfe von Aktiven				</a:t>
            </a: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Obstbaumerhaltungsschnitt alle zwei Jahre und Obstbaumnachpflanzung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Pflege der Nistkästen für Vögel und Insektenhotels für Wildbienen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Anbringung von Fledermaus-</a:t>
            </a: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kästen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Zaunpflege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Apfelernte und Apfelfest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3" name="Foliennummernplatzhalter 5"/>
          <p:cNvSpPr txBox="1">
            <a:spLocks/>
          </p:cNvSpPr>
          <p:nvPr/>
        </p:nvSpPr>
        <p:spPr bwMode="auto">
          <a:xfrm>
            <a:off x="8172450" y="6619875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573B94A-E53F-4392-B1A1-35397C2F6CE1}" type="slidenum">
              <a:rPr lang="de-DE" sz="1200">
                <a:solidFill>
                  <a:srgbClr val="86846B"/>
                </a:solidFill>
                <a:latin typeface="Source Sans Pro"/>
                <a:ea typeface="Source Sans Pro"/>
                <a:cs typeface="Source Sans Pro"/>
              </a:rPr>
              <a:pPr algn="r"/>
              <a:t>10</a:t>
            </a:fld>
            <a:endParaRPr lang="de-DE" sz="1200">
              <a:solidFill>
                <a:srgbClr val="86846B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43015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9" y="30788"/>
            <a:ext cx="1226046" cy="10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3995738" y="256540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3017" name="AutoShape 19" descr="Inhalt von &quot;P1000749.JPG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18" name="Text Box 20"/>
          <p:cNvSpPr txBox="1">
            <a:spLocks noChangeArrowheads="1"/>
          </p:cNvSpPr>
          <p:nvPr/>
        </p:nvSpPr>
        <p:spPr bwMode="auto">
          <a:xfrm>
            <a:off x="3995738" y="256540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3019" name="AutoShape 22" descr="Inhalt von &quot;P1000749.JPG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21" name="Text Box 24"/>
          <p:cNvSpPr txBox="1">
            <a:spLocks noChangeArrowheads="1"/>
          </p:cNvSpPr>
          <p:nvPr/>
        </p:nvSpPr>
        <p:spPr bwMode="auto">
          <a:xfrm>
            <a:off x="3995738" y="256540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55E532-270C-4290-A3CC-2E1A14F28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4" y="3284984"/>
            <a:ext cx="4095750" cy="30718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303906-15DA-44E8-B8EF-49F665311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10444"/>
            <a:ext cx="2167470" cy="14991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B0267A-244C-4FB0-BC20-EEBC37C5C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4530" y="1252290"/>
            <a:ext cx="2003846" cy="16474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6C4A88-105B-4ED7-BD82-3E3DF269DF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788" y="4617132"/>
            <a:ext cx="201622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62565" cy="76212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Apfelfest auf der NABU-Streuobstwiese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86846B"/>
                </a:solidFill>
              </a:rPr>
              <a:t>9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B5B8F2-59AB-4427-9B24-85B8698B1D9D}"/>
              </a:ext>
            </a:extLst>
          </p:cNvPr>
          <p:cNvSpPr txBox="1"/>
          <p:nvPr/>
        </p:nvSpPr>
        <p:spPr>
          <a:xfrm>
            <a:off x="2915816" y="3483148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Infos über: 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Botanik, Vögel, Fledermäuse, Wildbienen, Nisthilfen für Vögel, Apfelverkauf und Erklärung zu alten Sorten von Haus Bürgel, NAJU-Kids pressen Apfelsaft, Schmetterlingsstand für Kinder, Apfelkuchen von Bio-Bäcker Schüren und Barista Kaffeestand </a:t>
            </a:r>
            <a:r>
              <a:rPr lang="de-DE" sz="1400" dirty="0">
                <a:effectLst/>
              </a:rPr>
              <a:t>Selcuk aus Haan;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Infostand mit Fachbücher und verschiedene Quiz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E3B57E7F-EF02-9548-BC85-94A234F559C8}"/>
              </a:ext>
            </a:extLst>
          </p:cNvPr>
          <p:cNvSpPr txBox="1">
            <a:spLocks/>
          </p:cNvSpPr>
          <p:nvPr/>
        </p:nvSpPr>
        <p:spPr>
          <a:xfrm>
            <a:off x="8172000" y="66204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73A772-F820-9089-DBAB-A46B4FB3C5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34" y="1477623"/>
            <a:ext cx="2847996" cy="19442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2E79744-C647-A72A-244C-C24CEB9261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84" y="3717032"/>
            <a:ext cx="2520280" cy="228252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D9EA392-60F5-CB0E-1AF5-626159E279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34" y="3717032"/>
            <a:ext cx="2847996" cy="23002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E14169-B967-FE17-64DA-F84FA5A25C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07" y="17839"/>
            <a:ext cx="1329043" cy="12680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79235E8-40CF-87D4-E1E4-51A5289AB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" y="1507522"/>
            <a:ext cx="2520280" cy="18913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815B7A-169C-D05B-8CDA-057ECF7E89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17" y="1507521"/>
            <a:ext cx="2520280" cy="18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07B80-C58F-4AAC-85CB-84F1490B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6" y="524242"/>
            <a:ext cx="7244271" cy="816526"/>
          </a:xfrm>
        </p:spPr>
        <p:txBody>
          <a:bodyPr anchor="b">
            <a:noAutofit/>
          </a:bodyPr>
          <a:lstStyle/>
          <a:p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>
                <a:solidFill>
                  <a:srgbClr val="DD0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NAJU Jugend und Hochschulgruppe</a:t>
            </a:r>
            <a:br>
              <a:rPr lang="de-DE" sz="2500" dirty="0">
                <a:solidFill>
                  <a:srgbClr val="DD0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solidFill>
                  <a:srgbClr val="DD0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Trifft sich einmal im Monat</a:t>
            </a:r>
            <a:br>
              <a:rPr lang="de-DE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5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56D44B-D6C6-A849-AD96-5C93679A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6620400"/>
            <a:ext cx="514800" cy="180000"/>
          </a:xfrm>
        </p:spPr>
        <p:txBody>
          <a:bodyPr/>
          <a:lstStyle/>
          <a:p>
            <a:fld id="{16EFD5B1-68CB-4A29-8F6C-4D18DB05CB6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D74511-4FA3-4D87-5931-E79CEDDB7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18"/>
          <a:stretch/>
        </p:blipFill>
        <p:spPr>
          <a:xfrm>
            <a:off x="7884368" y="57600"/>
            <a:ext cx="1108328" cy="816526"/>
          </a:xfrm>
          <a:prstGeom prst="rect">
            <a:avLst/>
          </a:prstGeom>
        </p:spPr>
      </p:pic>
      <p:pic>
        <p:nvPicPr>
          <p:cNvPr id="1026" name="ED01BBAC-F932-4894-98BC-F3B215B67950">
            <a:extLst>
              <a:ext uri="{FF2B5EF4-FFF2-40B4-BE49-F238E27FC236}">
                <a16:creationId xmlns:a16="http://schemas.microsoft.com/office/drawing/2014/main" id="{44F82756-8662-7526-E4A4-637147A8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31" y="1772816"/>
            <a:ext cx="447029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F4B465-ED84-7A64-7487-A91865B0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6" y="1340768"/>
            <a:ext cx="5122528" cy="4817146"/>
          </a:xfrm>
        </p:spPr>
        <p:txBody>
          <a:bodyPr/>
          <a:lstStyle/>
          <a:p>
            <a:pPr algn="l"/>
            <a:endParaRPr lang="de-DE" sz="1400" b="1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nfostände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Heinrich Heine Universität                                                                                                               St. Ursula Gymnasium Düsseldorf</a:t>
            </a:r>
          </a:p>
          <a:p>
            <a:pPr algn="l"/>
            <a:r>
              <a:rPr lang="de-DE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Exkursionen                                                                                                                                    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Ökotop, Heerdt                                                                                                                                 Drei-Zonen-Garten Höne                             </a:t>
            </a:r>
            <a:r>
              <a:rPr lang="de-DE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Ornithologie in der</a:t>
            </a:r>
            <a:r>
              <a:rPr lang="de-DE" sz="1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Urdenbacher Kämpe und Elbsee</a:t>
            </a:r>
            <a:endParaRPr lang="de-DE" sz="1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Beteiligungen                                                                                                                                                      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Orga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-Treffen im Ökotop für den Wildbienenlehrpfad </a:t>
            </a:r>
            <a:endParaRPr lang="de-DE" sz="1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Landschaftspflegeeinsätze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im </a:t>
            </a:r>
            <a:r>
              <a:rPr lang="de-DE" sz="1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NABUtop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Biotop - </a:t>
            </a:r>
            <a:r>
              <a:rPr lang="de-DE" sz="1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Speesee</a:t>
            </a:r>
            <a:endParaRPr lang="de-DE" sz="1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e-DE" sz="14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                                                                                                                                       </a:t>
            </a:r>
            <a:r>
              <a:rPr lang="de-DE" sz="140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NAJU </a:t>
            </a:r>
            <a:r>
              <a:rPr lang="de-D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YouTube und Instagram Account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229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>
            <a:extLst>
              <a:ext uri="{FF2B5EF4-FFF2-40B4-BE49-F238E27FC236}">
                <a16:creationId xmlns:a16="http://schemas.microsoft.com/office/drawing/2014/main" id="{F3CA5ED5-0C2B-6640-BA4D-D9880B47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49" y="1351417"/>
            <a:ext cx="5328295" cy="34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Altersgruppe zwischen 8 - 13 Jahren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Treffen einmal im Monat im Spee-Biotop </a:t>
            </a:r>
            <a:b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(Amphibienschutzgebiet in Kaiserswerth)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Landschaftspflege mit Kindern </a:t>
            </a:r>
            <a:b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Tümpel von Aufwuchs befreien)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Spielen </a:t>
            </a:r>
            <a:r>
              <a:rPr lang="de-DE" altLang="de-DE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Bau einer Anlehnhütte) 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 entdecken </a:t>
            </a:r>
            <a:r>
              <a:rPr lang="de-DE" altLang="de-DE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Tierspuren lesen) 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Nutzung der Bestimmungs-App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r>
              <a:rPr lang="de-DE" altLang="de-DE" sz="16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Gestaltung des NAJU T-Shirts</a:t>
            </a:r>
            <a:endParaRPr lang="de-DE" altLang="de-DE" sz="1600" b="1" dirty="0">
              <a:solidFill>
                <a:srgbClr val="4D4D4D"/>
              </a:solidFill>
            </a:endParaRPr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CB7D197F-997E-1745-9297-CC012A2DD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97768"/>
            <a:ext cx="8075265" cy="814388"/>
          </a:xfrm>
        </p:spPr>
        <p:txBody>
          <a:bodyPr/>
          <a:lstStyle/>
          <a:p>
            <a:r>
              <a:rPr lang="de-DE" altLang="de-DE" sz="2400" dirty="0">
                <a:solidFill>
                  <a:srgbClr val="DD0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NAJU Kids Düsseldorf</a:t>
            </a:r>
          </a:p>
        </p:txBody>
      </p:sp>
      <p:pic>
        <p:nvPicPr>
          <p:cNvPr id="2087" name="Picture 39" descr="20191214_154005">
            <a:extLst>
              <a:ext uri="{FF2B5EF4-FFF2-40B4-BE49-F238E27FC236}">
                <a16:creationId xmlns:a16="http://schemas.microsoft.com/office/drawing/2014/main" id="{BBE84499-F8DA-4E46-8CFA-79314C18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968" y="3052716"/>
            <a:ext cx="2555775" cy="15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20210203_151454">
            <a:extLst>
              <a:ext uri="{FF2B5EF4-FFF2-40B4-BE49-F238E27FC236}">
                <a16:creationId xmlns:a16="http://schemas.microsoft.com/office/drawing/2014/main" id="{60B74903-2C2F-1645-8350-F89DF42B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833" y="4741349"/>
            <a:ext cx="2656033" cy="1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D505A66-17A1-9D4C-87E0-D01764F5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6620400"/>
            <a:ext cx="514800" cy="180000"/>
          </a:xfrm>
        </p:spPr>
        <p:txBody>
          <a:bodyPr/>
          <a:lstStyle/>
          <a:p>
            <a:fld id="{16EFD5B1-68CB-4A29-8F6C-4D18DB05CB6D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2C7304-BC9E-B785-AF78-ABC68C04F9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9216"/>
            <a:ext cx="1224136" cy="1125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FBC0C4-69B9-9634-5F0A-351D1AF2D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6" y="1490593"/>
            <a:ext cx="2563271" cy="14418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E7B4F1-040F-69F8-EF71-C34AB9288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36" y="3958378"/>
            <a:ext cx="1668608" cy="22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DE626F-28BA-077A-598D-B6AACA95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C99C89-6DF3-67AE-7B09-4CA91D554D31}"/>
              </a:ext>
            </a:extLst>
          </p:cNvPr>
          <p:cNvSpPr txBox="1"/>
          <p:nvPr/>
        </p:nvSpPr>
        <p:spPr>
          <a:xfrm>
            <a:off x="971600" y="908720"/>
            <a:ext cx="7128792" cy="207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sagen DANKE </a:t>
            </a:r>
            <a:endParaRPr lang="de-DE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unseren fleißigen, ehrenamtlichen Helferinnen und Helfern,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NABU-Mitgliedern, Unterstützerinnen und Unterstützern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sowie allen Kooperationspartnern.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Ohne SIE wäre all dies nicht möglich!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5B68ACC-CB26-716A-9B2D-BBAFDE209F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429000"/>
            <a:ext cx="4968552" cy="26642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A349B72-40B9-B2ED-D0C9-14A1BD7AAB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7600"/>
            <a:ext cx="1137545" cy="10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5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716016" y="3717032"/>
            <a:ext cx="4238075" cy="15916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NABU Düsseldorf e.V.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Völklinger Straße 7-9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40219 Düsseldorf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oeffentlichkeitsarbeit@nabu-duesseldorf.de</a:t>
            </a:r>
          </a:p>
          <a:p>
            <a:pPr>
              <a:spcBef>
                <a:spcPts val="0"/>
              </a:spcBef>
            </a:pPr>
            <a:r>
              <a:rPr lang="de-DE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www.nabu-duesseldorf.de</a:t>
            </a:r>
            <a:endParaRPr lang="de-DE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11760" y="1871936"/>
            <a:ext cx="6732239" cy="1496904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200" b="1" dirty="0">
              <a:latin typeface="Source Sans Pro"/>
              <a:ea typeface="+mj-ea"/>
              <a:sym typeface="Source Sans Pro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0825" y="43723"/>
            <a:ext cx="8435975" cy="792989"/>
          </a:xfrm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Tagesordnung Mitgliederversammlung</a:t>
            </a:r>
            <a:b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NABU Düsseldorf e. V.  - 16.04.2024 um 19 Uhr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688632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1. Begrüßung der Mitglieder und Gäste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2. Eröffnung der Jahreshauptversammlung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a. Feststellung der ordnungsgemäßen Ladung und Beschlussfähigkeit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b. Genehmigung des Protokolls der Jahreshauptversammlung 2023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c. Wahl des/der Schriftführer/in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3. Bericht des Vorstands über die Tätigkeiten des Vereins als Power-Point-Präsentation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4. Kassenbericht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5. Bericht der Kassenprüfer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6. Aussprache zu den Berichten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7. Entlastung des Vorstands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8. Vorstellung und Beschluss des Haushaltsplans 2024 und des vorläufigen Haushaltsplans 2025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9. Wahlen des/der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1. a. Wahlleiters/-leiterin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b. Stellvertretende/r Vorsitzende/r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c. Schatzmeister/in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d. Beisitzer/in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2. Wahl der Kassenprüfer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3. Delegiertenwahl zur Landesvertreterversammlung am 29.09.2024 in Herford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10. Diskussion über Anträge und Beschlussfassung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11. Verschiedene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3F580C-4D71-E05C-636C-14A1BCEE69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7600"/>
            <a:ext cx="1296144" cy="11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13">
            <a:extLst>
              <a:ext uri="{FF2B5EF4-FFF2-40B4-BE49-F238E27FC236}">
                <a16:creationId xmlns:a16="http://schemas.microsoft.com/office/drawing/2014/main" id="{0DED9245-5D0F-487D-B7E6-211310461953}"/>
              </a:ext>
            </a:extLst>
          </p:cNvPr>
          <p:cNvSpPr txBox="1">
            <a:spLocks/>
          </p:cNvSpPr>
          <p:nvPr/>
        </p:nvSpPr>
        <p:spPr>
          <a:xfrm>
            <a:off x="2249742" y="1686728"/>
            <a:ext cx="4801718" cy="216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8B4"/>
              </a:buClr>
            </a:pPr>
            <a:endParaRPr lang="de-DE" sz="1013" b="1" dirty="0">
              <a:solidFill>
                <a:srgbClr val="008143">
                  <a:lumMod val="75000"/>
                </a:srgb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12A7465-B8A6-496C-908A-9F324B927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7599"/>
            <a:ext cx="1226107" cy="1093423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77A29B70-A09E-7D42-A013-B111B82F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8" y="277210"/>
            <a:ext cx="7152073" cy="513349"/>
          </a:xfrm>
        </p:spPr>
        <p:txBody>
          <a:bodyPr anchor="ctr"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NABU Düsseldorf e.V.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323F45-A9B2-9044-B435-A79515CB1D20}"/>
              </a:ext>
            </a:extLst>
          </p:cNvPr>
          <p:cNvSpPr/>
          <p:nvPr/>
        </p:nvSpPr>
        <p:spPr>
          <a:xfrm>
            <a:off x="506028" y="951046"/>
            <a:ext cx="8595804" cy="567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6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www.nabu-duesseldorf.de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Amphibien 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NABUtop</a:t>
            </a: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1600" dirty="0" err="1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Speesee</a:t>
            </a: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Biotop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NAJU Kids und NAJU Jugendgruppe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Ornithologie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Pilze - Mykologie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Streuobstwiese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Wildblumenwiese in Flehe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2929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Wildstauden in Niederkassel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Aktuelle Beiträge auf der Homepage: </a:t>
            </a:r>
            <a:r>
              <a:rPr lang="de-DE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www.nabu-duesseldorf.de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Pressemitteilungen,</a:t>
            </a:r>
          </a:p>
          <a:p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Vorträge, 20 verschiedene Exkursionen, Apfelfest, Get-together für alle ehrenamtlichen Helfer/innen,  Landschaftspflegemaßnahmen mit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Days für Unternehmen, Beratung von Institutionen und Unternehmen für die Umgestaltung von naturverträglichen Flächen, Infostände, Kooperationen mit Institutionen und Vereinen, Auszeichnung von schmetterlingsfreundlichen Gärten und schwalbenfreundlichen Häusern.</a:t>
            </a:r>
            <a:b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115AB76-9AA6-4895-ADE2-DD6C8217E7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33" y="3114326"/>
            <a:ext cx="1704901" cy="130125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C6B5BD2-3361-DA48-BB79-B9A273E3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6620400"/>
            <a:ext cx="514800" cy="180000"/>
          </a:xfrm>
        </p:spPr>
        <p:txBody>
          <a:bodyPr/>
          <a:lstStyle/>
          <a:p>
            <a:fld id="{16EFD5B1-68CB-4A29-8F6C-4D18DB05CB6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B626C0-723B-F50D-430F-1DECAAA56B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43" y="1670357"/>
            <a:ext cx="1777463" cy="12351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A8C5B9B-6EA2-162B-E565-B2B3EAD0BB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894" y="1670357"/>
            <a:ext cx="1654949" cy="12670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78859C-9088-BE7D-76A2-4F684CAABE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894" y="3114326"/>
            <a:ext cx="1704901" cy="12989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265872-0089-C730-5D38-D894198BCC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622" y="3114326"/>
            <a:ext cx="1590182" cy="1298970"/>
          </a:xfrm>
          <a:prstGeom prst="rect">
            <a:avLst/>
          </a:prstGeom>
        </p:spPr>
      </p:pic>
      <p:pic>
        <p:nvPicPr>
          <p:cNvPr id="7" name="Inhaltsplatzhalter 14">
            <a:extLst>
              <a:ext uri="{FF2B5EF4-FFF2-40B4-BE49-F238E27FC236}">
                <a16:creationId xmlns:a16="http://schemas.microsoft.com/office/drawing/2014/main" id="{07D03DED-1456-2710-B5F2-93979EC919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6" y="1670357"/>
            <a:ext cx="1590182" cy="1236305"/>
          </a:xfrm>
        </p:spPr>
      </p:pic>
    </p:spTree>
    <p:extLst>
      <p:ext uri="{BB962C8B-B14F-4D97-AF65-F5344CB8AC3E}">
        <p14:creationId xmlns:p14="http://schemas.microsoft.com/office/powerpoint/2010/main" val="373730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13">
            <a:extLst>
              <a:ext uri="{FF2B5EF4-FFF2-40B4-BE49-F238E27FC236}">
                <a16:creationId xmlns:a16="http://schemas.microsoft.com/office/drawing/2014/main" id="{0DED9245-5D0F-487D-B7E6-211310461953}"/>
              </a:ext>
            </a:extLst>
          </p:cNvPr>
          <p:cNvSpPr txBox="1">
            <a:spLocks/>
          </p:cNvSpPr>
          <p:nvPr/>
        </p:nvSpPr>
        <p:spPr>
          <a:xfrm>
            <a:off x="1518082" y="1630055"/>
            <a:ext cx="6402290" cy="289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1764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3636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543600" indent="-1836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716400" indent="-1764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36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12A7465-B8A6-496C-908A-9F324B927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066" y="57599"/>
            <a:ext cx="1220208" cy="11496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CAF8577-22B4-4A3E-84FF-A05D2179AF28}"/>
              </a:ext>
            </a:extLst>
          </p:cNvPr>
          <p:cNvSpPr txBox="1"/>
          <p:nvPr/>
        </p:nvSpPr>
        <p:spPr>
          <a:xfrm>
            <a:off x="251520" y="242017"/>
            <a:ext cx="806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Wildblumenwiese – Fleher Feld in 2023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09ABE6C-A71C-4FC4-8E38-F5620A654175}"/>
              </a:ext>
            </a:extLst>
          </p:cNvPr>
          <p:cNvSpPr txBox="1"/>
          <p:nvPr/>
        </p:nvSpPr>
        <p:spPr>
          <a:xfrm>
            <a:off x="313793" y="741472"/>
            <a:ext cx="8506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Lage: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In der Hött, Düsseldorf-Flehe, zwischen bewirtschafteten Gartenbaubetrieben,  4000 m²                                                                      Boden: ½  lehmig-sandig, ½ Torf und nährstoffreiche Blumenerde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Verwendung von regionalen Wildblumensaatgut nach aufwendiger Renaturierung des Bodens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Das Saatgut ist sehr unterschiedlich aufgegangen: Die nährstoff-/humusreiche Seite präsentiert sich Anfang Juni als Mohnblumen-Meer, die lehmreiche Seite mit primär Kornblumen. Von den Blütenpflanzen haben 18 von 20 Arten aus dem Saatgut geblüht. Von den 9 eingesäten Gräsern konnten 7 bestimmt werden.</a:t>
            </a:r>
          </a:p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Aktionen: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Juni und September: 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Mähen, Wenden, Pressen und Abtransport des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Mahdguts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von einem Landwirt; Sensen der Ränder und Ecken des Feldes; manuelles Entfernen des liegen gebliebenen Heus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August: Entfernen von Hirsehorsten 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Dezember: Zurückschneiden der Wildsträucher und Brombeerhecken</a:t>
            </a:r>
          </a:p>
          <a:p>
            <a:pPr algn="just"/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378FA3B-1F79-3C41-9672-B3BD2FDF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6620400"/>
            <a:ext cx="514800" cy="180000"/>
          </a:xfrm>
        </p:spPr>
        <p:txBody>
          <a:bodyPr/>
          <a:lstStyle/>
          <a:p>
            <a:fld id="{16EFD5B1-68CB-4A29-8F6C-4D18DB05CB6D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3BA5CE-AA99-A9F8-03C3-EA33AF7D1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91268"/>
            <a:ext cx="2896365" cy="20394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582BB41-C49C-97B5-77EF-C283CA347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65" y="4158105"/>
            <a:ext cx="2096018" cy="20394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1D77A6-7D90-46F0-8959-7591FF863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13" y="4158105"/>
            <a:ext cx="2881791" cy="20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87C05-FB09-F94D-9886-83BA1FE5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49" y="-27384"/>
            <a:ext cx="7142179" cy="976350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Arbeitsgemeinschaft Pilze – Mykologie seit 05/2023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AEEAB-E294-FC4F-B49F-B5ACBFE5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816"/>
            <a:ext cx="8229600" cy="4728841"/>
          </a:xfrm>
        </p:spPr>
        <p:txBody>
          <a:bodyPr/>
          <a:lstStyle/>
          <a:p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BE7E5-9F0E-AD4A-8395-B386BB7C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C82F4B-DA21-A349-BF6D-1014F14D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0726"/>
            <a:ext cx="8003232" cy="9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B4ED11E-3C2F-4948-BCFA-62B757601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59275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6B767B0-37AF-5B4D-9AE1-118BB2AE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481" y="28277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4E06EBC-1C89-F247-BB71-6428C886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4643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546506D-0383-DD42-BA7B-2F293CA2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64" y="1291009"/>
            <a:ext cx="8229600" cy="8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01E824-2B45-A048-B81E-2D0236D98B65}"/>
              </a:ext>
            </a:extLst>
          </p:cNvPr>
          <p:cNvSpPr txBox="1"/>
          <p:nvPr/>
        </p:nvSpPr>
        <p:spPr>
          <a:xfrm>
            <a:off x="323529" y="544795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489741-F8BC-A652-31B7-9D7FC8329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87068"/>
            <a:ext cx="1235606" cy="10559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F9CE91-5B84-A597-C2F9-336F9702B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21" y="2450197"/>
            <a:ext cx="4240579" cy="329858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44475BD-D83D-1C5A-EEAF-E304EAB3F10E}"/>
              </a:ext>
            </a:extLst>
          </p:cNvPr>
          <p:cNvSpPr txBox="1"/>
          <p:nvPr/>
        </p:nvSpPr>
        <p:spPr>
          <a:xfrm>
            <a:off x="251519" y="1168395"/>
            <a:ext cx="8568952" cy="5440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Ziel ist es Pilzinteressierte bei regelmäßigen Monatstreffen die Techniken der Pilzbestimmung näher zu bringen. </a:t>
            </a:r>
            <a:r>
              <a:rPr lang="de-DE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de-DE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Von der Gründung an bis heute fanden 9 AG-Abende, mit Bildvorträgen und Bestimmungserklärungen sowie                                                    3 Pilze-Exkursionen statt, welche dem Einstieg in die „Feldmykologie“ dienten.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Höhepunkt: Präsentation eines Pilzstandes am 30.09.23 auf dem Apfelfest</a:t>
            </a:r>
            <a:r>
              <a:rPr lang="de-DE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auf der NABU-</a:t>
            </a:r>
            <a:r>
              <a:rPr lang="de-DE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Streuobstwiese. </a:t>
            </a: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Leuchtendroter Täubling =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Russula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laeta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Becherkoralle =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Artomyces</a:t>
            </a: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pyxidatus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D0A8EF5-5D04-69C6-8C93-40B3CBB76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9" y="3851025"/>
            <a:ext cx="3088110" cy="196626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1CE410F-2D27-FB28-895E-13673E0BEC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5" y="2450197"/>
            <a:ext cx="2500645" cy="12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8">
            <a:extLst>
              <a:ext uri="{FF2B5EF4-FFF2-40B4-BE49-F238E27FC236}">
                <a16:creationId xmlns:a16="http://schemas.microsoft.com/office/drawing/2014/main" id="{9EEBDEC8-71C6-DD49-8E62-1CDB168426D9}"/>
              </a:ext>
            </a:extLst>
          </p:cNvPr>
          <p:cNvSpPr txBox="1">
            <a:spLocks/>
          </p:cNvSpPr>
          <p:nvPr/>
        </p:nvSpPr>
        <p:spPr>
          <a:xfrm>
            <a:off x="739892" y="260648"/>
            <a:ext cx="5251449" cy="13177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00" baseline="0">
                <a:solidFill>
                  <a:schemeClr val="tx2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br>
              <a:rPr lang="de-DE" dirty="0">
                <a:solidFill>
                  <a:srgbClr val="0068B4"/>
                </a:solidFill>
              </a:rPr>
            </a:br>
            <a:br>
              <a:rPr lang="de-DE" dirty="0">
                <a:solidFill>
                  <a:srgbClr val="0068B4"/>
                </a:solidFill>
              </a:rPr>
            </a:br>
            <a:r>
              <a:rPr lang="de-DE" dirty="0">
                <a:solidFill>
                  <a:srgbClr val="0068B4"/>
                </a:solidFill>
              </a:rPr>
              <a:t>                                                   </a:t>
            </a:r>
            <a:br>
              <a:rPr lang="de-DE" dirty="0">
                <a:solidFill>
                  <a:srgbClr val="292934"/>
                </a:solidFill>
              </a:rPr>
            </a:br>
            <a:endParaRPr lang="de-DE" dirty="0">
              <a:solidFill>
                <a:srgbClr val="0068B4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C8DD6B-0B52-E247-88E3-6759905BB258}"/>
              </a:ext>
            </a:extLst>
          </p:cNvPr>
          <p:cNvSpPr txBox="1"/>
          <p:nvPr/>
        </p:nvSpPr>
        <p:spPr>
          <a:xfrm>
            <a:off x="294247" y="721305"/>
            <a:ext cx="519225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viele Tiere konnten gesammelt werden?</a:t>
            </a:r>
          </a:p>
          <a:p>
            <a:endParaRPr lang="de-DE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Ergebnis 2024 </a:t>
            </a:r>
          </a:p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2.400 Erdkröten davon ca. 1730 männliche                                                 9  Grasfrösche </a:t>
            </a: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Tiere wurden tot aufgefunden</a:t>
            </a:r>
          </a:p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 Zahlen sind aufgrund der früh einsetzenden Wanderung  und dem verzögerten Start der Zählung nicht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den Vorjahren zu vergleichen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Ohne Krötenzaun!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Ergebnis 2023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4199 Erdkröten davon 813 weiblich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24 Grasfrösche davon 7 weiblich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2 Teichmolche 1/w 1/m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38 Tiere wurden tot aufgefunden</a:t>
            </a:r>
          </a:p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Versuch ohne Krötenzaun!</a:t>
            </a:r>
          </a:p>
          <a:p>
            <a:endParaRPr lang="de-DE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Ergebnis 2022</a:t>
            </a:r>
          </a:p>
          <a:p>
            <a:r>
              <a:rPr lang="de-DE" sz="1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99% Erdkröten 1% Grasfrösche</a:t>
            </a:r>
          </a:p>
          <a:p>
            <a:r>
              <a:rPr lang="de-DE" sz="1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9.000 Tiere konnten zum Seeufer gebracht werden</a:t>
            </a:r>
          </a:p>
          <a:p>
            <a:r>
              <a:rPr lang="de-DE" sz="1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Tiere wurden tot gefunden</a:t>
            </a:r>
          </a:p>
          <a:p>
            <a:r>
              <a:rPr lang="de-DE" sz="1400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Krötenzaunlänge: 200 Meter </a:t>
            </a:r>
          </a:p>
          <a:p>
            <a:endParaRPr lang="de-DE" sz="1400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el 7">
            <a:extLst>
              <a:ext uri="{FF2B5EF4-FFF2-40B4-BE49-F238E27FC236}">
                <a16:creationId xmlns:a16="http://schemas.microsoft.com/office/drawing/2014/main" id="{4488AC98-1D68-3548-A83D-B5E4296C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239040"/>
            <a:ext cx="8588301" cy="460657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Amphibienschutz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am Unterbacher See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66D6828A-B971-8C4C-971C-9E0CF7E2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6620400"/>
            <a:ext cx="514800" cy="180000"/>
          </a:xfrm>
        </p:spPr>
        <p:txBody>
          <a:bodyPr/>
          <a:lstStyle/>
          <a:p>
            <a:fld id="{16EFD5B1-68CB-4A29-8F6C-4D18DB05CB6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F5606F-EFF0-4916-EE61-A6A594140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693" y="82335"/>
            <a:ext cx="1329043" cy="1114417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119A59-9B9A-5119-9F8C-B8E9D542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07" y="3573017"/>
            <a:ext cx="1440161" cy="57606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3513A2-32B6-6A64-5573-ED1213B0E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677" y="1537231"/>
            <a:ext cx="2276056" cy="14548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6C42F4-5C79-3678-C9B0-D0B09621FD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3" y="4745268"/>
            <a:ext cx="2232120" cy="14589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F1771E-6CE0-23FD-9387-18C192FAFA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500" y="3131598"/>
            <a:ext cx="2188353" cy="14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5EAEC-5943-95F2-4100-61061676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4624"/>
            <a:ext cx="8411229" cy="720080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Landschaftspflege in Düsseldorf  -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NABUtop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Speesee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Biotop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0C2EAD2C-55EC-1750-5883-4542BFA86C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24744"/>
            <a:ext cx="5378844" cy="4364536"/>
          </a:xfrm>
        </p:spPr>
      </p:pic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332ECCA-CBCA-81BF-8CC2-932E77D125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7" b="7417"/>
          <a:stretch>
            <a:fillRect/>
          </a:stretch>
        </p:blipFill>
        <p:spPr>
          <a:xfrm>
            <a:off x="5915948" y="1124745"/>
            <a:ext cx="2952480" cy="2304256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D1EE4CD-658F-6478-A94B-8BA81063D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9" y="5683271"/>
            <a:ext cx="8686801" cy="638793"/>
          </a:xfrm>
        </p:spPr>
        <p:txBody>
          <a:bodyPr/>
          <a:lstStyle/>
          <a:p>
            <a:r>
              <a:rPr lang="de-DE" dirty="0"/>
              <a:t>Die seltene Kreuzkröte und die auf der Roten Liste angezeigte heimische Orchideenart, Breitblättriges Knabenkraut, zahlreiche  Schmetterlings- und Wildbienenarten sowie 30 Vogelarten haben hier einen geschützten Lebensraum.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1661F6A8-19F0-6D8C-FE51-08CCF0AB08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35" b="15935"/>
          <a:stretch>
            <a:fillRect/>
          </a:stretch>
        </p:blipFill>
        <p:spPr>
          <a:xfrm>
            <a:off x="7956376" y="44624"/>
            <a:ext cx="1130475" cy="824229"/>
          </a:xfrm>
          <a:prstGeom prst="rect">
            <a:avLst/>
          </a:prstGeom>
        </p:spPr>
      </p:pic>
      <p:pic>
        <p:nvPicPr>
          <p:cNvPr id="25" name="Bildplatzhalter 24">
            <a:extLst>
              <a:ext uri="{FF2B5EF4-FFF2-40B4-BE49-F238E27FC236}">
                <a16:creationId xmlns:a16="http://schemas.microsoft.com/office/drawing/2014/main" id="{0B808DB5-B7FF-6E9C-BE89-47567FAE8A2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7311"/>
          <a:stretch>
            <a:fillRect/>
          </a:stretch>
        </p:blipFill>
        <p:spPr>
          <a:xfrm>
            <a:off x="5940000" y="3573017"/>
            <a:ext cx="2952480" cy="1916264"/>
          </a:xfrm>
        </p:spPr>
      </p:pic>
    </p:spTree>
    <p:extLst>
      <p:ext uri="{BB962C8B-B14F-4D97-AF65-F5344CB8AC3E}">
        <p14:creationId xmlns:p14="http://schemas.microsoft.com/office/powerpoint/2010/main" val="29416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87C05-FB09-F94D-9886-83BA1FE5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6563072" cy="976350"/>
          </a:xfrm>
        </p:spPr>
        <p:txBody>
          <a:bodyPr/>
          <a:lstStyle/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Ornithologie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AEEAB-E294-FC4F-B49F-B5ACBFE5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816"/>
            <a:ext cx="8229600" cy="4728841"/>
          </a:xfrm>
        </p:spPr>
        <p:txBody>
          <a:bodyPr/>
          <a:lstStyle/>
          <a:p>
            <a:r>
              <a:rPr lang="de-DE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Schutzmaßnahmen für Kiebitz, Flussregenpfeifer, Schleiereule, Steinkauz und Storch </a:t>
            </a:r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BE7E5-9F0E-AD4A-8395-B386BB7C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C82F4B-DA21-A349-BF6D-1014F14D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3795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B4ED11E-3C2F-4948-BCFA-62B757601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59275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6B767B0-37AF-5B4D-9AE1-118BB2AE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8277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4E06EBC-1C89-F247-BB71-6428C886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46438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546506D-0383-DD42-BA7B-2F293CA2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59" y="1879824"/>
            <a:ext cx="15491246" cy="77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01E824-2B45-A048-B81E-2D0236D98B65}"/>
              </a:ext>
            </a:extLst>
          </p:cNvPr>
          <p:cNvSpPr txBox="1"/>
          <p:nvPr/>
        </p:nvSpPr>
        <p:spPr>
          <a:xfrm>
            <a:off x="323528" y="54784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489741-F8BC-A652-31B7-9D7FC832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32" y="174150"/>
            <a:ext cx="1038232" cy="9763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36E5D1-5F1F-D348-3746-023D44D87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0" y="1873079"/>
            <a:ext cx="2508140" cy="20371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0ECBEAC-EBA3-91AD-2BE8-2811FC09F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01" y="1905821"/>
            <a:ext cx="2338341" cy="20043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8F12DE2-F96C-20E8-8D70-ADEFC2FD3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77" y="1905822"/>
            <a:ext cx="2630687" cy="4084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280FCF4-3E56-5B3C-F3F7-58C2CA702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0" y="4319255"/>
            <a:ext cx="2508140" cy="167243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7902F59-0FC8-8DF7-8982-BD29029A8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01" y="4320826"/>
            <a:ext cx="2395120" cy="16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D15CC-EFCF-D74B-B6DE-A651C135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7" y="193985"/>
            <a:ext cx="7829576" cy="462960"/>
          </a:xfrm>
        </p:spPr>
        <p:txBody>
          <a:bodyPr/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Ornithologie - Vogelschutz 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idx="1"/>
          </p:nvPr>
        </p:nvSpPr>
        <p:spPr>
          <a:xfrm>
            <a:off x="223932" y="1196751"/>
            <a:ext cx="8392446" cy="4822921"/>
          </a:xfrm>
        </p:spPr>
        <p:txBody>
          <a:bodyPr/>
          <a:lstStyle/>
          <a:p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D19D06-4D02-0C4A-962E-CFD338EB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3CAF4C-3894-844C-81E5-5128C8CD4F8E}"/>
              </a:ext>
            </a:extLst>
          </p:cNvPr>
          <p:cNvSpPr/>
          <p:nvPr/>
        </p:nvSpPr>
        <p:spPr>
          <a:xfrm>
            <a:off x="505392" y="580439"/>
            <a:ext cx="6048672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B7A9BCB-1108-3042-A573-BDE9D52EF76B}"/>
              </a:ext>
            </a:extLst>
          </p:cNvPr>
          <p:cNvSpPr txBox="1">
            <a:spLocks/>
          </p:cNvSpPr>
          <p:nvPr/>
        </p:nvSpPr>
        <p:spPr>
          <a:xfrm>
            <a:off x="8172000" y="66204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b="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26C6B8-7DF4-4F01-8878-A6272B56DAC3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9AD63C-B54F-4C6E-9903-D69B980D90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"/>
            <a:ext cx="1382142" cy="1307432"/>
          </a:xfrm>
          <a:prstGeom prst="rect">
            <a:avLst/>
          </a:prstGeom>
        </p:spPr>
      </p:pic>
      <p:pic>
        <p:nvPicPr>
          <p:cNvPr id="15" name="Grafik 14" descr="E:\NABU\2023\Fotos\IMG_92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859" y="1412076"/>
            <a:ext cx="1872393" cy="25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2" descr="F:\2020\NABU\IMG_54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09" y="4331238"/>
            <a:ext cx="2578131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5009E4-A81C-FF4B-6DCE-02F8B605B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56" y="1412076"/>
            <a:ext cx="2682000" cy="25209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5897D6-C643-B17D-5E14-4FBACEA5B4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7" y="1412076"/>
            <a:ext cx="2524093" cy="25209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15F7EE-35A3-79C2-DD87-A05DB8888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78" y="4357502"/>
            <a:ext cx="1635838" cy="14287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6E76C54-C384-B13D-DBA5-2A9967511C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1" y="4297055"/>
            <a:ext cx="1752756" cy="148919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A6A76CA-B25E-DBC7-7F11-E515D2E67ABA}"/>
              </a:ext>
            </a:extLst>
          </p:cNvPr>
          <p:cNvSpPr txBox="1"/>
          <p:nvPr/>
        </p:nvSpPr>
        <p:spPr>
          <a:xfrm>
            <a:off x="405304" y="677686"/>
            <a:ext cx="7210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Pflege von ca. 280 Nistkästen in Düsseldorf</a:t>
            </a:r>
          </a:p>
        </p:txBody>
      </p:sp>
    </p:spTree>
    <p:extLst>
      <p:ext uri="{BB962C8B-B14F-4D97-AF65-F5344CB8AC3E}">
        <p14:creationId xmlns:p14="http://schemas.microsoft.com/office/powerpoint/2010/main" val="3659868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t4jFA8_YOi0J3fLs.Z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riafubSeNFZvuAscmY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FaSw56WPLNAmv9me_Q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2E40893EAE6469FDFE0841F539269" ma:contentTypeVersion="13" ma:contentTypeDescription="Create a new document." ma:contentTypeScope="" ma:versionID="f4f1cf2ef7284648fd3884a55de862c8">
  <xsd:schema xmlns:xsd="http://www.w3.org/2001/XMLSchema" xmlns:xs="http://www.w3.org/2001/XMLSchema" xmlns:p="http://schemas.microsoft.com/office/2006/metadata/properties" xmlns:ns1="http://schemas.microsoft.com/sharepoint/v3" xmlns:ns3="863c6fa4-9403-41af-8dde-706dbc09e481" xmlns:ns4="51b6ffd0-dd5a-4164-a8fb-bc85e87b3f68" targetNamespace="http://schemas.microsoft.com/office/2006/metadata/properties" ma:root="true" ma:fieldsID="e6bcf6b2ce72ac721c7fd6ef1877f134" ns1:_="" ns3:_="" ns4:_="">
    <xsd:import namespace="http://schemas.microsoft.com/sharepoint/v3"/>
    <xsd:import namespace="863c6fa4-9403-41af-8dde-706dbc09e481"/>
    <xsd:import namespace="51b6ffd0-dd5a-4164-a8fb-bc85e87b3f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c6fa4-9403-41af-8dde-706dbc09e4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6ffd0-dd5a-4164-a8fb-bc85e87b3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A60FB-A51F-4A19-A4D7-023A4B99D0BE}">
  <ds:schemaRefs>
    <ds:schemaRef ds:uri="http://purl.org/dc/dcmitype/"/>
    <ds:schemaRef ds:uri="863c6fa4-9403-41af-8dde-706dbc09e481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51b6ffd0-dd5a-4164-a8fb-bc85e87b3f68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53878D-0E6B-47CD-A147-0867921D6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3c6fa4-9403-41af-8dde-706dbc09e481"/>
    <ds:schemaRef ds:uri="51b6ffd0-dd5a-4164-a8fb-bc85e87b3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6C68A-D79A-4A45-AD7D-76F19C768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NABU_Powerpoint_Vorlage</Template>
  <TotalTime>0</TotalTime>
  <Words>1203</Words>
  <Application>Microsoft Office PowerPoint</Application>
  <PresentationFormat>Bildschirmpräsentation (4:3)</PresentationFormat>
  <Paragraphs>210</Paragraphs>
  <Slides>15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Source Sans Pro</vt:lpstr>
      <vt:lpstr>Wingdings</vt:lpstr>
      <vt:lpstr>NABU-Design</vt:lpstr>
      <vt:lpstr>think-cell Folie</vt:lpstr>
      <vt:lpstr>NABU Düsseldorf e. V. seit 30 Jahren!</vt:lpstr>
      <vt:lpstr> Tagesordnung Mitgliederversammlung  NABU Düsseldorf e. V.  - 16.04.2024 um 19 Uhr</vt:lpstr>
      <vt:lpstr>NABU Düsseldorf e.V.</vt:lpstr>
      <vt:lpstr>PowerPoint-Präsentation</vt:lpstr>
      <vt:lpstr>Arbeitsgemeinschaft Pilze – Mykologie seit 05/2023</vt:lpstr>
      <vt:lpstr>Amphibienschutz am Unterbacher See</vt:lpstr>
      <vt:lpstr>Landschaftspflege in Düsseldorf  - NABUtop und Speesee Biotop</vt:lpstr>
      <vt:lpstr>Ornithologie</vt:lpstr>
      <vt:lpstr>Ornithologie - Vogelschutz </vt:lpstr>
      <vt:lpstr>NABU - Streuobstwiese am Unterbacher See            </vt:lpstr>
      <vt:lpstr>Apfelfest auf der NABU-Streuobstwiese</vt:lpstr>
      <vt:lpstr>         NAJU Jugend und Hochschulgruppe Trifft sich einmal im Monat       </vt:lpstr>
      <vt:lpstr>NAJU Kids Düsseldorf</vt:lpstr>
      <vt:lpstr>PowerPoint-Präsentation</vt:lpstr>
      <vt:lpstr>Vielen Dank für Ihre Aufmerksamkeit!</vt:lpstr>
    </vt:vector>
  </TitlesOfParts>
  <Company>NABU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Startfolie Klassisch mit Storch</dc:title>
  <dc:creator>Katrin</dc:creator>
  <dc:description>Präsentationsvorlage | Office 2007</dc:description>
  <cp:lastModifiedBy>Blondine Schiefner-Foeldessy</cp:lastModifiedBy>
  <cp:revision>276</cp:revision>
  <cp:lastPrinted>2020-03-01T10:56:24Z</cp:lastPrinted>
  <dcterms:created xsi:type="dcterms:W3CDTF">2019-11-21T19:22:23Z</dcterms:created>
  <dcterms:modified xsi:type="dcterms:W3CDTF">2024-04-18T18:48:15Z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001-000-002</vt:lpwstr>
  </property>
  <property fmtid="{D5CDD505-2E9C-101B-9397-08002B2CF9AE}" pid="4" name="Erstellt von">
    <vt:lpwstr>office network</vt:lpwstr>
  </property>
  <property fmtid="{D5CDD505-2E9C-101B-9397-08002B2CF9AE}" pid="5" name="Erstellt am">
    <vt:lpwstr>31.07.2013</vt:lpwstr>
  </property>
  <property fmtid="{D5CDD505-2E9C-101B-9397-08002B2CF9AE}" pid="6" name="Autor 1">
    <vt:lpwstr>clemens morfeld</vt:lpwstr>
  </property>
  <property fmtid="{D5CDD505-2E9C-101B-9397-08002B2CF9AE}" pid="7" name="Stand">
    <vt:lpwstr>11.09.2013</vt:lpwstr>
  </property>
  <property fmtid="{D5CDD505-2E9C-101B-9397-08002B2CF9AE}" pid="8" name="ContentTypeId">
    <vt:lpwstr>0x0101009662E40893EAE6469FDFE0841F539269</vt:lpwstr>
  </property>
</Properties>
</file>